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335" r:id="rId3"/>
    <p:sldId id="258" r:id="rId4"/>
    <p:sldId id="311" r:id="rId5"/>
    <p:sldId id="310" r:id="rId6"/>
    <p:sldId id="259" r:id="rId7"/>
    <p:sldId id="260" r:id="rId8"/>
    <p:sldId id="333" r:id="rId9"/>
    <p:sldId id="261" r:id="rId10"/>
    <p:sldId id="262" r:id="rId11"/>
    <p:sldId id="328" r:id="rId12"/>
    <p:sldId id="329" r:id="rId13"/>
    <p:sldId id="264" r:id="rId14"/>
    <p:sldId id="336" r:id="rId15"/>
    <p:sldId id="323" r:id="rId16"/>
    <p:sldId id="330" r:id="rId17"/>
    <p:sldId id="331" r:id="rId18"/>
    <p:sldId id="332" r:id="rId19"/>
    <p:sldId id="337" r:id="rId20"/>
    <p:sldId id="280" r:id="rId21"/>
    <p:sldId id="325" r:id="rId22"/>
    <p:sldId id="326" r:id="rId23"/>
    <p:sldId id="327" r:id="rId24"/>
    <p:sldId id="279" r:id="rId25"/>
    <p:sldId id="281" r:id="rId26"/>
    <p:sldId id="319" r:id="rId27"/>
    <p:sldId id="282" r:id="rId28"/>
    <p:sldId id="283" r:id="rId29"/>
    <p:sldId id="320" r:id="rId30"/>
    <p:sldId id="284" r:id="rId31"/>
    <p:sldId id="286" r:id="rId32"/>
    <p:sldId id="287" r:id="rId3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B3DA94-3E5E-7E4B-AA14-1A84B57DB46D}" type="datetimeFigureOut">
              <a:rPr kumimoji="1" lang="ja-JP" altLang="en-US" smtClean="0"/>
              <a:t>2019/9/15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5BA9F-8732-404F-A309-A5DE9E8248C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0095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f765d7e0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f765d7e0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496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348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140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58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901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889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289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941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85c489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85c489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8610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85c489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85c489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613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85c489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85c489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457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f85c4895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f85c4895c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073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85c489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85c489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556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f85c4895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f85c4895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294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f85c4895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f85c4895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223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f85c4895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f85c4895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8943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f85c4895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f85c4895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1637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f85c489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f85c489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990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f85c4895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f85c4895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6428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f85c4895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f85c4895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9401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f85c4895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f85c4895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09881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f85c4895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f85c4895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1438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f85c4895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f85c4895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147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f85c4895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f85c4895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584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f85c4895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f85c4895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2470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f85c4895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f85c4895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276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f85c4895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f85c4895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113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f85c4895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f85c4895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088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f85c4895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f85c4895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5964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FE88E2-6570-DF4A-876C-020E052BB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916A150-F8A0-A44F-B34B-133DC4961C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5192CDC-AA4C-5148-AA63-DCBF45DDD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847B-26E4-514A-9141-E26A9CDF5864}" type="datetimeFigureOut">
              <a:rPr kumimoji="1" lang="ja-JP" altLang="en-US" smtClean="0"/>
              <a:t>2019/9/15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6C1C40-9A00-6444-A94C-DF5ABC82E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B0E1601-AA85-E041-AF9A-4797ACAA0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ECD17-E2E7-9543-9321-928307B69F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8552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C4AC43-4F94-CC46-8D1B-94D55F41B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56B59FD-91DD-9C41-8B6A-9CDC4F73E3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5584402-8721-D847-AE67-4C9A87A0C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847B-26E4-514A-9141-E26A9CDF5864}" type="datetimeFigureOut">
              <a:rPr kumimoji="1" lang="ja-JP" altLang="en-US" smtClean="0"/>
              <a:t>2019/9/15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A6E64C-8538-0A42-A1DE-F01632046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1654C8-97D9-574B-9333-342BDF965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ECD17-E2E7-9543-9321-928307B69F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6371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07A9373C-04CB-A044-9614-EF3210F033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285CCAD-A4DD-CF4B-A2EC-3AE43AD11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75A4B44-D838-2A4F-8BA7-FD2174B8B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847B-26E4-514A-9141-E26A9CDF5864}" type="datetimeFigureOut">
              <a:rPr kumimoji="1" lang="ja-JP" altLang="en-US" smtClean="0"/>
              <a:t>2019/9/15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70F9FA8-DFAF-B244-B1D8-353742F86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BCA1630-F41E-FE4C-B584-EDADFA379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ECD17-E2E7-9543-9321-928307B69F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083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B5A9EB-9FA2-6D4A-9E43-B8572402C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BB42A0A-7C10-2143-8F1D-CA550B1DD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55045A-6CB9-5944-9E0B-8ADA8C122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847B-26E4-514A-9141-E26A9CDF5864}" type="datetimeFigureOut">
              <a:rPr kumimoji="1" lang="ja-JP" altLang="en-US" smtClean="0"/>
              <a:t>2019/9/15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F533D62-73B1-4F49-B0A5-B827C03A1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6DA167-9E34-BA4D-A67F-EB885D0E1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ECD17-E2E7-9543-9321-928307B69F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0782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9C59AB-FF3D-194A-836E-926242721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B2193DF-D617-964B-8C55-5E8FE013B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C465FA6-8455-AE4C-AE1A-3FA62AF4F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847B-26E4-514A-9141-E26A9CDF5864}" type="datetimeFigureOut">
              <a:rPr kumimoji="1" lang="ja-JP" altLang="en-US" smtClean="0"/>
              <a:t>2019/9/15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8BE96E8-A85C-D94A-9965-04D1229B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CA1ED55-EB03-9544-A74C-23BCE064C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ECD17-E2E7-9543-9321-928307B69F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8145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85341F-240D-154B-8445-9CF130618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F31B2C9-C029-1441-B295-08DA9E0C6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26E7D9D-FF42-4A43-AB9E-28E1E6A5C8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1B2E1E9-F727-0840-8CD9-A998E88A5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847B-26E4-514A-9141-E26A9CDF5864}" type="datetimeFigureOut">
              <a:rPr kumimoji="1" lang="ja-JP" altLang="en-US" smtClean="0"/>
              <a:t>2019/9/15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40211FA-8A55-9A4A-A77E-0AD2E6D6F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1CE9D00-4455-DC49-9024-571A7159E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ECD17-E2E7-9543-9321-928307B69F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18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4D70672-744D-5049-A6BE-DA9796C4E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4BEBEAD-35F0-5449-B04B-B45563DB5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73188B9-D849-594A-937C-FFAFD2157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F50D4F5-165F-0243-8B56-23BC5859CC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DB756AA-887E-7E46-8BA0-AA83214903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18A64D2-396E-0747-8C03-6F5C1A5A5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847B-26E4-514A-9141-E26A9CDF5864}" type="datetimeFigureOut">
              <a:rPr kumimoji="1" lang="ja-JP" altLang="en-US" smtClean="0"/>
              <a:t>2019/9/15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956BF65-333C-E448-9A65-0AAEC6596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2196E58-B163-394A-8468-352C2BD23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ECD17-E2E7-9543-9321-928307B69F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9909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6286AD-51EE-7548-B8AE-9EB03B67C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484403D-575B-2C49-8683-A3C1BD372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847B-26E4-514A-9141-E26A9CDF5864}" type="datetimeFigureOut">
              <a:rPr kumimoji="1" lang="ja-JP" altLang="en-US" smtClean="0"/>
              <a:t>2019/9/15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7605AD0-9159-554E-8AA1-C2F426CA5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4EBB55B-57AB-5A4F-B722-FDD73BC51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ECD17-E2E7-9543-9321-928307B69F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0241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69E8721-73A6-7544-8D42-8060EB6B2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847B-26E4-514A-9141-E26A9CDF5864}" type="datetimeFigureOut">
              <a:rPr kumimoji="1" lang="ja-JP" altLang="en-US" smtClean="0"/>
              <a:t>2019/9/15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27142F1-E1B6-D84D-A525-BF2743870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A48678E-5B6D-8C4D-82B3-43F519123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ECD17-E2E7-9543-9321-928307B69F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2510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3F20A0-2C51-3343-8FEA-D8BAA92A2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536B4FF-5246-1541-87B9-6186787F4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A779FAB-5B06-A441-89C4-9BDD3FE5AC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6111D8D-C69A-1D40-B1C9-25F09DA94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847B-26E4-514A-9141-E26A9CDF5864}" type="datetimeFigureOut">
              <a:rPr kumimoji="1" lang="ja-JP" altLang="en-US" smtClean="0"/>
              <a:t>2019/9/15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F6676B9-FDC2-9C48-A0D2-421ABCA8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E942EEC-091A-6D4C-94AB-3CB10B80F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ECD17-E2E7-9543-9321-928307B69F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2448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E93F7E5-3082-CE4F-BD5D-D628E773F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C23611D-8261-D74B-B846-4D51F80E38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34320D6-B109-924A-A127-5206D8967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DF2B6D4-EEFD-8E45-8A39-D920F080B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847B-26E4-514A-9141-E26A9CDF5864}" type="datetimeFigureOut">
              <a:rPr kumimoji="1" lang="ja-JP" altLang="en-US" smtClean="0"/>
              <a:t>2019/9/15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6542505-B0E9-E54F-ABD9-82883058C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88C4E54-75CE-6241-B95B-6B85B552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3ECD17-E2E7-9543-9321-928307B69F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929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7E1107F-F871-844C-928A-38616278A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3B98425-04FB-E347-A5DE-7A0BE8157A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9E064A9-A4C2-3A4D-873E-912CC60F6C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1847B-26E4-514A-9141-E26A9CDF5864}" type="datetimeFigureOut">
              <a:rPr kumimoji="1" lang="ja-JP" altLang="en-US" smtClean="0"/>
              <a:t>2019/9/15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8C69FB-2420-E745-9D7C-9829212B80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53CF98-0323-9248-9282-7DBA6251CF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ECD17-E2E7-9543-9321-928307B69F0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1719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>
            <a:off x="838200" y="1728000"/>
            <a:ext cx="10515600" cy="43512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800"/>
              </a:spcBef>
              <a:buNone/>
            </a:pPr>
            <a:r>
              <a:rPr lang="ja" altLang="en-US" sz="1533" b="1" dirty="0">
                <a:solidFill>
                  <a:srgbClr val="434343"/>
                </a:solidFill>
                <a:highlight>
                  <a:srgbClr val="FFFFFF"/>
                </a:highlight>
              </a:rPr>
              <a:t>ユークリッド幾何学</a:t>
            </a:r>
            <a:r>
              <a:rPr lang="ja" altLang="en-US" sz="1533" dirty="0">
                <a:solidFill>
                  <a:srgbClr val="434343"/>
                </a:solidFill>
                <a:highlight>
                  <a:srgbClr val="FFFFFF"/>
                </a:highlight>
              </a:rPr>
              <a:t>は以下の５つの公準が正しいことを前提としている．</a:t>
            </a:r>
            <a:endParaRPr sz="1533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580784" indent="-404555">
              <a:lnSpc>
                <a:spcPct val="115000"/>
              </a:lnSpc>
              <a:spcBef>
                <a:spcPts val="800"/>
              </a:spcBef>
              <a:buClr>
                <a:srgbClr val="434343"/>
              </a:buClr>
              <a:buSzPts val="1150"/>
              <a:buAutoNum type="arabicPeriod"/>
            </a:pPr>
            <a:r>
              <a:rPr lang="ja" altLang="en-US" sz="1533" dirty="0">
                <a:solidFill>
                  <a:srgbClr val="434343"/>
                </a:solidFill>
                <a:highlight>
                  <a:srgbClr val="FFFFFF"/>
                </a:highlight>
              </a:rPr>
              <a:t>任意の１点から他の１点に対して直線を引くこと</a:t>
            </a:r>
            <a:endParaRPr sz="1533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580784" indent="-404555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1150"/>
              <a:buAutoNum type="arabicPeriod"/>
            </a:pPr>
            <a:r>
              <a:rPr lang="ja" altLang="en-US" sz="1533" dirty="0">
                <a:solidFill>
                  <a:srgbClr val="434343"/>
                </a:solidFill>
                <a:highlight>
                  <a:srgbClr val="FFFFFF"/>
                </a:highlight>
              </a:rPr>
              <a:t>有限の直線を連続的にまっすぐ延長すること</a:t>
            </a:r>
            <a:endParaRPr sz="1533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580784" indent="-404555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1150"/>
              <a:buAutoNum type="arabicPeriod"/>
            </a:pPr>
            <a:r>
              <a:rPr lang="ja" altLang="en-US" sz="1533" dirty="0">
                <a:solidFill>
                  <a:srgbClr val="434343"/>
                </a:solidFill>
                <a:highlight>
                  <a:srgbClr val="FFFFFF"/>
                </a:highlight>
              </a:rPr>
              <a:t>任意の中心と半径で円を描くこと</a:t>
            </a:r>
            <a:endParaRPr sz="1533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580784" indent="-404555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1150"/>
              <a:buAutoNum type="arabicPeriod"/>
            </a:pPr>
            <a:r>
              <a:rPr lang="ja" altLang="en-US" sz="1533" dirty="0">
                <a:solidFill>
                  <a:srgbClr val="434343"/>
                </a:solidFill>
                <a:highlight>
                  <a:srgbClr val="FFFFFF"/>
                </a:highlight>
              </a:rPr>
              <a:t>すべての直角</a:t>
            </a:r>
            <a:r>
              <a:rPr lang="en-US" altLang="ja" sz="1533" dirty="0">
                <a:solidFill>
                  <a:srgbClr val="434343"/>
                </a:solidFill>
                <a:highlight>
                  <a:srgbClr val="FFFFFF"/>
                </a:highlight>
              </a:rPr>
              <a:t>(=90°)</a:t>
            </a:r>
            <a:r>
              <a:rPr lang="ja" altLang="en-US" sz="1533" dirty="0">
                <a:solidFill>
                  <a:srgbClr val="434343"/>
                </a:solidFill>
                <a:highlight>
                  <a:srgbClr val="FFFFFF"/>
                </a:highlight>
              </a:rPr>
              <a:t>は互いに等しいこと</a:t>
            </a:r>
            <a:endParaRPr sz="1533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580784" indent="-404555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1150"/>
              <a:buAutoNum type="arabicPeriod"/>
            </a:pPr>
            <a:r>
              <a:rPr lang="ja" altLang="en-US" sz="1533" dirty="0">
                <a:solidFill>
                  <a:srgbClr val="434343"/>
                </a:solidFill>
                <a:highlight>
                  <a:srgbClr val="FFFFFF"/>
                </a:highlight>
              </a:rPr>
              <a:t>直線が２直線と交わるとき、同じ側の内角の和が</a:t>
            </a:r>
            <a:r>
              <a:rPr lang="en-US" altLang="ja" sz="1533" dirty="0">
                <a:solidFill>
                  <a:srgbClr val="434343"/>
                </a:solidFill>
                <a:highlight>
                  <a:srgbClr val="FFFFFF"/>
                </a:highlight>
              </a:rPr>
              <a:t>2</a:t>
            </a:r>
            <a:r>
              <a:rPr lang="ja" altLang="en-US" sz="1533" dirty="0">
                <a:solidFill>
                  <a:srgbClr val="434343"/>
                </a:solidFill>
                <a:highlight>
                  <a:srgbClr val="FFFFFF"/>
                </a:highlight>
              </a:rPr>
              <a:t>直角より小さい場合、その２直線が限りなく延長されたとき、内角の和（同傍内角）が２直角（</a:t>
            </a:r>
            <a:r>
              <a:rPr lang="en-US" altLang="ja" sz="1533" dirty="0">
                <a:solidFill>
                  <a:srgbClr val="434343"/>
                </a:solidFill>
                <a:highlight>
                  <a:srgbClr val="FFFFFF"/>
                </a:highlight>
              </a:rPr>
              <a:t>180°</a:t>
            </a:r>
            <a:r>
              <a:rPr lang="ja" altLang="en-US" sz="1533" dirty="0">
                <a:solidFill>
                  <a:srgbClr val="434343"/>
                </a:solidFill>
                <a:highlight>
                  <a:srgbClr val="FFFFFF"/>
                </a:highlight>
              </a:rPr>
              <a:t>）より小さい側で交わる。</a:t>
            </a:r>
            <a:endParaRPr sz="1533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5000"/>
              </a:lnSpc>
              <a:spcBef>
                <a:spcPts val="800"/>
              </a:spcBef>
              <a:buNone/>
            </a:pPr>
            <a:r>
              <a:rPr lang="ja" altLang="en-US" sz="1533" dirty="0">
                <a:solidFill>
                  <a:srgbClr val="434343"/>
                </a:solidFill>
                <a:highlight>
                  <a:srgbClr val="FFFFFF"/>
                </a:highlight>
              </a:rPr>
              <a:t>１</a:t>
            </a:r>
            <a:r>
              <a:rPr lang="en-US" altLang="ja" sz="1533" dirty="0">
                <a:solidFill>
                  <a:srgbClr val="434343"/>
                </a:solidFill>
                <a:highlight>
                  <a:srgbClr val="FFFFFF"/>
                </a:highlight>
              </a:rPr>
              <a:t>〜</a:t>
            </a:r>
            <a:r>
              <a:rPr lang="ja" altLang="en-US" sz="1533" dirty="0">
                <a:solidFill>
                  <a:srgbClr val="434343"/>
                </a:solidFill>
                <a:highlight>
                  <a:srgbClr val="FFFFFF"/>
                </a:highlight>
              </a:rPr>
              <a:t>４は簡潔かつ自明だが，</a:t>
            </a:r>
            <a:endParaRPr sz="1533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indent="0">
              <a:lnSpc>
                <a:spcPct val="115000"/>
              </a:lnSpc>
              <a:spcBef>
                <a:spcPts val="800"/>
              </a:spcBef>
              <a:buNone/>
            </a:pPr>
            <a:r>
              <a:rPr lang="ja" altLang="en-US" sz="1533" dirty="0">
                <a:solidFill>
                  <a:srgbClr val="000000"/>
                </a:solidFill>
                <a:highlight>
                  <a:srgbClr val="FFFFFF"/>
                </a:highlight>
              </a:rPr>
              <a:t>５は条件が多くて自明ではないのでは？？</a:t>
            </a:r>
            <a:endParaRPr sz="1533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1067"/>
              </a:spcBef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ja" dirty="0"/>
              <a:t>双曲幾何の発祥</a:t>
            </a:r>
            <a:r>
              <a:rPr lang="en-US" altLang="ja" sz="2400" dirty="0"/>
              <a:t>〜</a:t>
            </a:r>
            <a:r>
              <a:rPr lang="ja" altLang="en-US" sz="2400" dirty="0"/>
              <a:t>ユークリッド幾何学が自明かどうか</a:t>
            </a:r>
            <a:r>
              <a:rPr lang="en-US" altLang="ja" sz="2400" dirty="0"/>
              <a:t>〜</a:t>
            </a:r>
            <a:endParaRPr sz="2400" dirty="0"/>
          </a:p>
        </p:txBody>
      </p:sp>
      <p:pic>
        <p:nvPicPr>
          <p:cNvPr id="131" name="Google Shape;131;p25" descr="「平行線公準」の画像検索結果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3500" y="3832334"/>
            <a:ext cx="3505533" cy="2656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6684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ja" altLang="en-US" sz="2400" dirty="0"/>
              <a:t>複素数の基礎</a:t>
            </a:r>
            <a:endParaRPr dirty="0"/>
          </a:p>
          <a:p>
            <a:pPr>
              <a:spcBef>
                <a:spcPts val="0"/>
              </a:spcBef>
            </a:pPr>
            <a:r>
              <a:rPr lang="ja" dirty="0"/>
              <a:t>一次変換2~積：回転</a:t>
            </a:r>
            <a:r>
              <a:rPr lang="ja" altLang="en-US" dirty="0"/>
              <a:t>・</a:t>
            </a:r>
            <a:r>
              <a:rPr lang="ja-JP" altLang="en-US"/>
              <a:t>拡大</a:t>
            </a:r>
            <a:r>
              <a:rPr lang="ja" dirty="0"/>
              <a:t>~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Google Shape;166;p3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200"/>
              </a:xfrm>
              <a:prstGeom prst="rect">
                <a:avLst/>
              </a:prstGeom>
            </p:spPr>
            <p:txBody>
              <a:bodyPr spcFirstLastPara="1" vert="horz" wrap="square" lIns="91433" tIns="45700" rIns="91433" bIns="45700" rtlCol="0" anchor="t" anchorCtr="0">
                <a:noAutofit/>
              </a:bodyPr>
              <a:lstStyle/>
              <a:p>
                <a:pPr marL="0" indent="0">
                  <a:spcBef>
                    <a:spcPts val="1067"/>
                  </a:spcBef>
                  <a:buNone/>
                </a:pPr>
                <a:r>
                  <a:rPr lang="ja-JP" altLang="en-US" sz="2400" dirty="0"/>
                  <a:t>複素数に複素数をかけると原点を中心に</a:t>
                </a:r>
                <a:r>
                  <a:rPr lang="ja-JP" altLang="en-US" sz="2400"/>
                  <a:t>回転するとともに拡大（もしくは縮小）される．</a:t>
                </a:r>
                <a:endParaRPr lang="ja-JP" altLang="en-US" sz="2400" dirty="0"/>
              </a:p>
              <a:p>
                <a:pPr marL="0" indent="0">
                  <a:spcBef>
                    <a:spcPts val="1067"/>
                  </a:spcBef>
                  <a:buNone/>
                </a:pPr>
                <a:r>
                  <a:rPr lang="en-US" altLang="ja-JP" sz="2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en-US" altLang="ja-JP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ja-JP" altLang="en-US" sz="24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積：拡大・縮小</a:t>
                </a:r>
                <a:endParaRPr lang="en-US" altLang="ja-JP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" sz="2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𝑖𝑦</m:t>
                    </m:r>
                    <m:d>
                      <m:dPr>
                        <m:ctrlP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ja-JP" altLang="en-US" sz="24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24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ar-AE" altLang="ja-JP" sz="24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l-GR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l-GR" altLang="ja-JP" sz="2400" dirty="0"/>
              </a:p>
              <a:p>
                <a:pPr marL="0" indent="0">
                  <a:spcBef>
                    <a:spcPts val="1067"/>
                  </a:spcBef>
                  <a:buNone/>
                </a:pPr>
                <a:endParaRPr lang="en-US" sz="2400" dirty="0"/>
              </a:p>
              <a:p>
                <a:pPr marL="0" indent="0">
                  <a:spcBef>
                    <a:spcPts val="1067"/>
                  </a:spcBef>
                  <a:buNone/>
                </a:pPr>
                <a:r>
                  <a:rPr lang="ja-JP" altLang="en-US" sz="2400"/>
                  <a:t>このとき，オイラーの公式</a:t>
                </a:r>
                <a:endParaRPr lang="en-US" altLang="ja-JP" sz="2400" dirty="0"/>
              </a:p>
              <a:p>
                <a:pPr marL="0" indent="0">
                  <a:spcBef>
                    <a:spcPts val="1067"/>
                  </a:spcBef>
                  <a:buNone/>
                </a:pPr>
                <a:r>
                  <a:rPr lang="en-US" altLang="ja-JP" sz="240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ja-JP" altLang="en-US" sz="2400"/>
                  <a:t>を用いると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altLang="ja-JP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′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400" dirty="0"/>
                  <a:t>として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𝑧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𝑟𝑟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′)</m:t>
                        </m:r>
                      </m:sup>
                    </m:sSup>
                  </m:oMath>
                </a14:m>
                <a:endParaRPr lang="el-GR" sz="2400" dirty="0"/>
              </a:p>
            </p:txBody>
          </p:sp>
        </mc:Choice>
        <mc:Fallback>
          <p:sp>
            <p:nvSpPr>
              <p:cNvPr id="166" name="Google Shape;166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200"/>
              </a:xfrm>
              <a:prstGeom prst="rect">
                <a:avLst/>
              </a:prstGeom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>
            <a:extLst>
              <a:ext uri="{FF2B5EF4-FFF2-40B4-BE49-F238E27FC236}">
                <a16:creationId xmlns:a16="http://schemas.microsoft.com/office/drawing/2014/main" id="{FA6047A3-1183-F44A-A7F4-CA5768A6D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640" y="3141233"/>
            <a:ext cx="3437467" cy="34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8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ja" altLang="en-US" sz="2400" dirty="0"/>
              <a:t>複素数の基礎</a:t>
            </a:r>
            <a:endParaRPr dirty="0"/>
          </a:p>
          <a:p>
            <a:pPr>
              <a:spcBef>
                <a:spcPts val="0"/>
              </a:spcBef>
            </a:pPr>
            <a:r>
              <a:rPr lang="ja" dirty="0"/>
              <a:t>一次変換</a:t>
            </a:r>
            <a:r>
              <a:rPr lang="en-US" altLang="ja" dirty="0"/>
              <a:t>3</a:t>
            </a:r>
            <a:r>
              <a:rPr lang="ja" dirty="0"/>
              <a:t>~</a:t>
            </a:r>
            <a:r>
              <a:rPr lang="ja-JP" altLang="en-US"/>
              <a:t>逆数：反転</a:t>
            </a:r>
            <a:r>
              <a:rPr lang="ja" dirty="0"/>
              <a:t>~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Google Shape;166;p3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791484"/>
              </a:xfrm>
              <a:prstGeom prst="rect">
                <a:avLst/>
              </a:prstGeom>
            </p:spPr>
            <p:txBody>
              <a:bodyPr spcFirstLastPara="1" vert="horz" wrap="square" lIns="91433" tIns="45700" rIns="91433" bIns="45700" rtlCol="0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-JP" sz="2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ja-JP" altLang="en-US" sz="2400"/>
                  <a:t> </a:t>
                </a:r>
                <a:r>
                  <a:rPr lang="ja-JP" altLang="en-US" sz="24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逆数：反転</a:t>
                </a:r>
                <a:endParaRPr lang="en-US" altLang="ja-JP" sz="2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ja-JP" sz="2400" dirty="0"/>
                  <a:t>	</a:t>
                </a:r>
                <a14:m>
                  <m:oMath xmlns:m="http://schemas.openxmlformats.org/officeDocument/2006/math">
                    <m:r>
                      <a:rPr lang="ja-JP" altLang="en-US" sz="24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24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ar-AE" altLang="ja-JP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z</m:t>
                        </m:r>
                      </m:den>
                    </m:f>
                  </m:oMath>
                </a14:m>
                <a:endParaRPr lang="en-US" altLang="ja-JP" sz="2400" dirty="0"/>
              </a:p>
              <a:p>
                <a:pPr marL="0" indent="0">
                  <a:buNone/>
                </a:pPr>
                <a:endParaRPr lang="en-US" altLang="ja-JP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𝑖𝑦</m:t>
                    </m:r>
                  </m:oMath>
                </a14:m>
                <a:r>
                  <a:rPr lang="ja-JP" altLang="en-US" sz="2400" dirty="0"/>
                  <a:t>として， </a:t>
                </a:r>
                <a14:m>
                  <m:oMath xmlns:m="http://schemas.openxmlformats.org/officeDocument/2006/math">
                    <m:r>
                      <a:rPr lang="ja-JP" altLang="en-US" sz="24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24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ar-AE" altLang="ja-JP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ja-JP" sz="2400">
                            <a:latin typeface="Cambria Math" panose="02040503050406030204" pitchFamily="18" charset="0"/>
                          </a:rPr>
                          <m:t>z</m:t>
                        </m:r>
                      </m:den>
                    </m:f>
                  </m:oMath>
                </a14:m>
                <a:r>
                  <a:rPr lang="ja-JP" altLang="en-US" sz="2400"/>
                  <a:t>で写してみる．</a:t>
                </a:r>
                <a:endParaRPr lang="en-US" altLang="ja-JP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ja-JP" altLang="en-US" sz="24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24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𝑖𝑦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𝑖𝑦</m:t>
                        </m:r>
                      </m:num>
                      <m:den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𝑖𝑦</m:t>
                        </m:r>
                      </m:num>
                      <m:den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2400" dirty="0"/>
                  <a:t>と</a:t>
                </a:r>
                <a:r>
                  <a:rPr lang="ja-JP" altLang="en-US" sz="2400"/>
                  <a:t>計算できる．</a:t>
                </a:r>
                <a:endParaRPr lang="en-US" altLang="ja-JP" sz="2400" dirty="0"/>
              </a:p>
              <a:p>
                <a:pPr marL="0" indent="0">
                  <a:buNone/>
                </a:pPr>
                <a:r>
                  <a:rPr lang="ja-JP" altLang="en-US" sz="2400"/>
                  <a:t>ここで</a:t>
                </a:r>
                <a14:m>
                  <m:oMath xmlns:m="http://schemas.openxmlformats.org/officeDocument/2006/math">
                    <m:r>
                      <a:rPr lang="ja-JP" altLang="en-US" sz="24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24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𝑖𝑣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 dirty="0"/>
                  <a:t>と</a:t>
                </a:r>
                <a:r>
                  <a:rPr lang="ja-JP" altLang="en-US" sz="2400"/>
                  <a:t>すると，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24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𝑖𝑣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ja-JP" sz="2400" dirty="0"/>
              </a:p>
              <a:p>
                <a:pPr marL="0" indent="0">
                  <a:buNone/>
                </a:pPr>
                <a:endParaRPr lang="en-US" altLang="ja-JP" sz="2400" dirty="0"/>
              </a:p>
              <a:p>
                <a:pPr marL="0" indent="0">
                  <a:buNone/>
                </a:pPr>
                <a:r>
                  <a:rPr lang="ja-JP" altLang="en-US" sz="2400"/>
                  <a:t>ガウス平面上の２点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</m:oMath>
                </a14:m>
                <a:r>
                  <a:rPr lang="ja-JP" altLang="en-US" sz="2400"/>
                  <a:t>を結ぶ線分を</a:t>
                </a:r>
                <a14:m>
                  <m:oMath xmlns:m="http://schemas.openxmlformats.org/officeDocument/2006/math">
                    <m:r>
                      <a:rPr lang="ja-JP" altLang="en-US" sz="24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24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ja-JP" altLang="en-US" sz="2400"/>
                  <a:t>で写すことを考える．</a:t>
                </a:r>
                <a:endParaRPr lang="en-US" altLang="ja-JP" sz="2400" dirty="0"/>
              </a:p>
            </p:txBody>
          </p:sp>
        </mc:Choice>
        <mc:Fallback>
          <p:sp>
            <p:nvSpPr>
              <p:cNvPr id="166" name="Google Shape;166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791484"/>
              </a:xfrm>
              <a:prstGeom prst="rect">
                <a:avLst/>
              </a:prstGeom>
              <a:blipFill>
                <a:blip r:embed="rId3"/>
                <a:stretch>
                  <a:fillRect l="-844" r="-241" b="-397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2299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ja" altLang="en-US" sz="2400" dirty="0"/>
              <a:t>複素数の基礎</a:t>
            </a:r>
            <a:endParaRPr dirty="0"/>
          </a:p>
          <a:p>
            <a:pPr>
              <a:spcBef>
                <a:spcPts val="0"/>
              </a:spcBef>
            </a:pPr>
            <a:r>
              <a:rPr lang="ja" dirty="0"/>
              <a:t>一次変換</a:t>
            </a:r>
            <a:r>
              <a:rPr lang="en-US" altLang="ja" dirty="0"/>
              <a:t>3</a:t>
            </a:r>
            <a:r>
              <a:rPr lang="ja" dirty="0"/>
              <a:t>~</a:t>
            </a:r>
            <a:r>
              <a:rPr lang="ja-JP" altLang="en-US"/>
              <a:t>反転・鏡面変換</a:t>
            </a:r>
            <a:r>
              <a:rPr lang="ja" dirty="0"/>
              <a:t>~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Google Shape;166;p3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200"/>
              </a:xfrm>
              <a:prstGeom prst="rect">
                <a:avLst/>
              </a:prstGeom>
            </p:spPr>
            <p:txBody>
              <a:bodyPr spcFirstLastPara="1" vert="horz" wrap="square" lIns="91433" tIns="45700" rIns="91433" bIns="45700" rtlCol="0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ja-JP" altLang="en-US" sz="2400"/>
                  <a:t>ガウス平面上の２点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</m:oMath>
                </a14:m>
                <a:r>
                  <a:rPr lang="ja-JP" altLang="en-US" sz="2400"/>
                  <a:t>を結ぶ線分を</a:t>
                </a:r>
                <a14:m>
                  <m:oMath xmlns:m="http://schemas.openxmlformats.org/officeDocument/2006/math">
                    <m:r>
                      <a:rPr lang="ja-JP" altLang="en-US" sz="24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24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ja-JP" altLang="en-US" sz="2400"/>
                  <a:t>で写すことを考える</a:t>
                </a:r>
                <a:r>
                  <a:rPr lang="en-US" altLang="ja-JP" sz="2400" dirty="0"/>
                  <a:t>(</a:t>
                </a:r>
                <a:r>
                  <a:rPr lang="ja-JP" altLang="en-US" sz="2400"/>
                  <a:t>右図</a:t>
                </a:r>
                <a:r>
                  <a:rPr lang="en-US" altLang="ja-JP" sz="2400" dirty="0"/>
                  <a:t>)</a:t>
                </a:r>
                <a:r>
                  <a:rPr lang="ja-JP" altLang="en-US" sz="2400"/>
                  <a:t>．この２点の絶対値は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ja-JP" sz="2400" dirty="0"/>
              </a:p>
              <a:p>
                <a:pPr marL="0" indent="0">
                  <a:buNone/>
                </a:pPr>
                <a:r>
                  <a:rPr lang="ja-JP" altLang="en-US" sz="2400"/>
                  <a:t>この線分は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ja-JP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ja-JP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ja-JP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altLang="ja-JP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ja-JP" altLang="en-US" sz="2400"/>
                  <a:t>と表せられる．</a:t>
                </a:r>
                <a:endParaRPr lang="en-US" altLang="ja-JP" sz="2400" dirty="0"/>
              </a:p>
              <a:p>
                <a:pPr marL="0" indent="0">
                  <a:buNone/>
                </a:pPr>
                <a:r>
                  <a:rPr lang="ja-JP" altLang="en-US" sz="2400"/>
                  <a:t>これらの値を先ほどの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24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2400"/>
                  <a:t>に</a:t>
                </a:r>
                <a:r>
                  <a:rPr lang="en-US" altLang="ja-JP" sz="2400" dirty="0"/>
                  <a:t>y</a:t>
                </a:r>
                <a:r>
                  <a:rPr lang="ja-JP" altLang="en-US" sz="2400"/>
                  <a:t>を代入</a:t>
                </a:r>
                <a:endParaRPr lang="en-US" altLang="ja-JP" sz="2400" dirty="0"/>
              </a:p>
              <a:p>
                <a:pPr marL="0" indent="0">
                  <a:buNone/>
                </a:pPr>
                <a:r>
                  <a:rPr lang="ja-JP" altLang="en-US" sz="2400"/>
                  <a:t>すると，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√2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ja-JP" altLang="en-US" sz="2400"/>
                  <a:t>となる．</a:t>
                </a:r>
                <a:endParaRPr lang="en-US" altLang="ja-JP" sz="2400" dirty="0"/>
              </a:p>
              <a:p>
                <a:pPr marL="0" indent="0">
                  <a:buNone/>
                </a:pPr>
                <a:r>
                  <a:rPr lang="ja-JP" altLang="en-US" sz="2400"/>
                  <a:t>これら点</a:t>
                </a:r>
                <a:r>
                  <a:rPr lang="en-US" altLang="ja-JP" sz="2400" dirty="0" err="1"/>
                  <a:t>u,v</a:t>
                </a:r>
                <a:r>
                  <a:rPr lang="ja-JP" altLang="en-US" sz="2400"/>
                  <a:t>を変形すると</a:t>
                </a:r>
                <a:br>
                  <a:rPr lang="en-US" altLang="ja-JP" sz="24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ja-JP" altLang="en-US" sz="2400"/>
                  <a:t>：円の方程式</a:t>
                </a:r>
                <a:endParaRPr lang="en-US" altLang="ja-JP" sz="2400" dirty="0"/>
              </a:p>
            </p:txBody>
          </p:sp>
        </mc:Choice>
        <mc:Fallback>
          <p:sp>
            <p:nvSpPr>
              <p:cNvPr id="166" name="Google Shape;166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200"/>
              </a:xfrm>
              <a:prstGeom prst="rect">
                <a:avLst/>
              </a:prstGeom>
              <a:blipFill>
                <a:blip r:embed="rId3"/>
                <a:stretch>
                  <a:fillRect l="-844" r="-24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>
            <a:extLst>
              <a:ext uri="{FF2B5EF4-FFF2-40B4-BE49-F238E27FC236}">
                <a16:creationId xmlns:a16="http://schemas.microsoft.com/office/drawing/2014/main" id="{44BD0CDA-7201-CD4C-8EDF-E6BF41DB3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7" t="3903" r="6228" b="9752"/>
          <a:stretch/>
        </p:blipFill>
        <p:spPr>
          <a:xfrm>
            <a:off x="6086007" y="4131616"/>
            <a:ext cx="6096000" cy="2361259"/>
          </a:xfrm>
          <a:prstGeom prst="rect">
            <a:avLst/>
          </a:prstGeom>
        </p:spPr>
      </p:pic>
      <p:sp>
        <p:nvSpPr>
          <p:cNvPr id="10" name="フレーム (半分) 9">
            <a:extLst>
              <a:ext uri="{FF2B5EF4-FFF2-40B4-BE49-F238E27FC236}">
                <a16:creationId xmlns:a16="http://schemas.microsoft.com/office/drawing/2014/main" id="{6A278088-474E-B641-9B08-E9330A4BAC91}"/>
              </a:ext>
            </a:extLst>
          </p:cNvPr>
          <p:cNvSpPr/>
          <p:nvPr/>
        </p:nvSpPr>
        <p:spPr>
          <a:xfrm>
            <a:off x="6096001" y="4260115"/>
            <a:ext cx="6096000" cy="2597885"/>
          </a:xfrm>
          <a:prstGeom prst="halfFrame">
            <a:avLst>
              <a:gd name="adj1" fmla="val 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958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ja" altLang="en-US" sz="2400" dirty="0"/>
              <a:t>複素数の基礎</a:t>
            </a:r>
            <a:endParaRPr dirty="0"/>
          </a:p>
          <a:p>
            <a:pPr lvl="0"/>
            <a:r>
              <a:rPr lang="ja" dirty="0"/>
              <a:t>一次分数変換1~式・合成~</a:t>
            </a:r>
            <a:br>
              <a:rPr lang="en-US" altLang="ja" dirty="0"/>
            </a:br>
            <a:r>
              <a:rPr lang="en-US" altLang="ja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fractional linear transformation </a:t>
            </a:r>
            <a:r>
              <a:rPr lang="en-US" altLang="ja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FLT</a:t>
            </a:r>
            <a:endParaRPr sz="24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200"/>
              </a:xfrm>
              <a:prstGeom prst="rect">
                <a:avLst/>
              </a:prstGeom>
            </p:spPr>
            <p:txBody>
              <a:bodyPr spcFirstLastPara="1" vert="horz" wrap="square" lIns="91433" tIns="45700" rIns="91433" bIns="45700" rtlCol="0" anchor="t" anchorCtr="0">
                <a:noAutofit/>
              </a:bodyPr>
              <a:lstStyle/>
              <a:p>
                <a:pPr marL="0" indent="0">
                  <a:spcBef>
                    <a:spcPts val="1067"/>
                  </a:spcBef>
                  <a:buNone/>
                </a:pPr>
                <a:r>
                  <a:rPr lang="en-US" altLang="ja-JP" sz="2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 1.8</a:t>
                </a:r>
                <a:r>
                  <a:rPr lang="en-US" altLang="ja-JP" sz="2400" dirty="0"/>
                  <a:t> </a:t>
                </a:r>
                <a:r>
                  <a:rPr lang="ja-JP" altLang="en-US" sz="2400"/>
                  <a:t>一次分数変換</a:t>
                </a:r>
                <a:endParaRPr lang="en-US" altLang="ja-JP" sz="2400" dirty="0"/>
              </a:p>
              <a:p>
                <a:pPr marL="0" indent="0">
                  <a:spcBef>
                    <a:spcPts val="1067"/>
                  </a:spcBef>
                  <a:buNone/>
                </a:pPr>
                <a:r>
                  <a:rPr lang="ja-JP" altLang="en-US" sz="2400"/>
                  <a:t>複素数の平行移動・回転・拡大の全てを表せる最強の形．</a:t>
                </a:r>
                <a:endParaRPr lang="en-US" altLang="ja-JP" sz="2400" dirty="0"/>
              </a:p>
              <a:p>
                <a:pPr marL="0" indent="0">
                  <a:spcBef>
                    <a:spcPts val="1067"/>
                  </a:spcBef>
                  <a:buNone/>
                </a:pPr>
                <a:r>
                  <a:rPr lang="ja-JP" altLang="en-US" sz="2400"/>
                  <a:t>メビウス変換ともいう．</a:t>
                </a:r>
                <a:endParaRPr lang="ja-JP" altLang="en-US" sz="2400" dirty="0"/>
              </a:p>
              <a:p>
                <a:pPr marL="0" indent="0">
                  <a:spcBef>
                    <a:spcPts val="1067"/>
                  </a:spcBef>
                  <a:buNone/>
                </a:pPr>
                <a:endParaRPr lang="ja-JP" alt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l-GR" altLang="j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j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altLang="ja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" sz="2400" i="1">
                              <a:latin typeface="Cambria Math" panose="02040503050406030204" pitchFamily="18" charset="0"/>
                            </a:rPr>
                            <m:t>𝑎𝑧</m:t>
                          </m:r>
                          <m:r>
                            <a:rPr lang="en-US" altLang="ja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altLang="ja" sz="2400" i="1">
                              <a:latin typeface="Cambria Math" panose="02040503050406030204" pitchFamily="18" charset="0"/>
                            </a:rPr>
                            <m:t>𝑐𝑧</m:t>
                          </m:r>
                          <m:r>
                            <a:rPr lang="en-US" altLang="ja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altLang="ja-JP" sz="2400" dirty="0"/>
              </a:p>
              <a:p>
                <a:pPr marL="0" indent="0">
                  <a:buNone/>
                </a:pPr>
                <a:r>
                  <a:rPr lang="ja-JP" altLang="en-US" sz="2400"/>
                  <a:t>これ以降，</a:t>
                </a:r>
                <a:r>
                  <a:rPr lang="en-US" altLang="ja-JP" sz="2400" dirty="0"/>
                  <a:t>2</a:t>
                </a:r>
                <a:r>
                  <a:rPr lang="ja-JP" altLang="en-US" sz="2400"/>
                  <a:t>次の一次分数変換全体の集合を一次分数変換群といい，</a:t>
                </a:r>
                <a14:m>
                  <m:oMath xmlns:m="http://schemas.openxmlformats.org/officeDocument/2006/math">
                    <m:r>
                      <a:rPr lang="en-US" altLang="ja-JP" sz="2400" i="1" u="sng">
                        <a:latin typeface="Cambria Math" panose="02040503050406030204" pitchFamily="18" charset="0"/>
                      </a:rPr>
                      <m:t>𝑃𝑆𝐿</m:t>
                    </m:r>
                    <m:r>
                      <a:rPr lang="en-US" altLang="ja-JP" sz="2400" i="1" u="sng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sz="2400" i="1" u="sng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2400" i="1" u="sng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ar-AE" sz="2400" dirty="0"/>
                  <a:t>と表記する</a:t>
                </a:r>
              </a:p>
            </p:txBody>
          </p:sp>
        </mc:Choice>
        <mc:Fallback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200"/>
              </a:xfrm>
              <a:prstGeom prst="rect">
                <a:avLst/>
              </a:prstGeom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691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ja" altLang="en-US" sz="2400" dirty="0"/>
              <a:t>複素数の基礎</a:t>
            </a:r>
            <a:endParaRPr dirty="0"/>
          </a:p>
          <a:p>
            <a:pPr lvl="0"/>
            <a:r>
              <a:rPr lang="ja" dirty="0"/>
              <a:t>一次分数変換</a:t>
            </a:r>
            <a:r>
              <a:rPr lang="en-US" altLang="ja" dirty="0"/>
              <a:t>2</a:t>
            </a:r>
            <a:r>
              <a:rPr lang="en-US" altLang="ja" sz="2667" dirty="0"/>
              <a:t>~</a:t>
            </a:r>
            <a:r>
              <a:rPr lang="ja-JP" altLang="en-US" sz="2667"/>
              <a:t>計算してみる</a:t>
            </a:r>
            <a:r>
              <a:rPr lang="en-US" altLang="ja" sz="2667" dirty="0"/>
              <a:t>~</a:t>
            </a:r>
            <a:endParaRPr sz="24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200"/>
              </a:xfrm>
              <a:prstGeom prst="rect">
                <a:avLst/>
              </a:prstGeom>
            </p:spPr>
            <p:txBody>
              <a:bodyPr spcFirstLastPara="1" vert="horz" wrap="square" lIns="91433" tIns="45700" rIns="91433" bIns="45700" rtlCol="0" anchor="t" anchorCtr="0">
                <a:noAutofit/>
              </a:bodyPr>
              <a:lstStyle/>
              <a:p>
                <a:pPr marL="0" indent="0">
                  <a:spcBef>
                    <a:spcPts val="1067"/>
                  </a:spcBef>
                  <a:buNone/>
                </a:pPr>
                <a:r>
                  <a:rPr lang="en-US" altLang="ja-JP" sz="2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 1.8</a:t>
                </a:r>
                <a:r>
                  <a:rPr lang="en-US" altLang="ja-JP" sz="2400" dirty="0"/>
                  <a:t> </a:t>
                </a:r>
                <a:r>
                  <a:rPr lang="ja-JP" altLang="en-US" sz="2400"/>
                  <a:t>一次分数変換</a:t>
                </a:r>
                <a:endParaRPr lang="en-US" altLang="ja-JP" sz="2400" dirty="0"/>
              </a:p>
              <a:p>
                <a:pPr marL="0" indent="0">
                  <a:spcBef>
                    <a:spcPts val="1067"/>
                  </a:spcBef>
                  <a:buNone/>
                </a:pPr>
                <a:r>
                  <a:rPr lang="ja-JP" altLang="en-US" sz="2400"/>
                  <a:t>複素数の平行移動・回転・拡大の全てを表せる最強の形．</a:t>
                </a:r>
                <a:endParaRPr lang="en-US" altLang="ja-JP" sz="2400" dirty="0"/>
              </a:p>
              <a:p>
                <a:pPr marL="0" indent="0">
                  <a:spcBef>
                    <a:spcPts val="1067"/>
                  </a:spcBef>
                  <a:buNone/>
                </a:pPr>
                <a:r>
                  <a:rPr lang="ja-JP" altLang="en-US" sz="2400"/>
                  <a:t>メビウス変換ともいう．</a:t>
                </a:r>
                <a:endParaRPr lang="ja-JP" altLang="en-US" sz="2400" dirty="0"/>
              </a:p>
              <a:p>
                <a:pPr marL="0" indent="0">
                  <a:spcBef>
                    <a:spcPts val="1067"/>
                  </a:spcBef>
                  <a:buNone/>
                </a:pPr>
                <a:endParaRPr lang="ja-JP" alt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l-GR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ar-AE" altLang="j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ja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l-GR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l-GR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f>
                      <m:fPr>
                        <m:ctrlPr>
                          <a:rPr lang="ar-AE" altLang="j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𝑏𝑐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ja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ja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" sz="2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l-GR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l-GR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sz="2400" dirty="0"/>
                  <a:t>に対して</a:t>
                </a:r>
                <a:r>
                  <a:rPr lang="el-GR" altLang="ja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l-GR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を計算</a:t>
                </a:r>
              </a:p>
              <a:p>
                <a:pPr marL="0" indent="0">
                  <a:buNone/>
                </a:pPr>
                <a:endParaRPr lang="en-US" altLang="ja-JP" sz="2400" dirty="0"/>
              </a:p>
              <a:p>
                <a:pPr marL="0" indent="0">
                  <a:buNone/>
                </a:pPr>
                <a:r>
                  <a:rPr lang="ja-JP" altLang="en-US" sz="2400"/>
                  <a:t>順に平行移動，拡大・回転，反転を表す一次変換である．</a:t>
                </a:r>
                <a:endParaRPr lang="en-US" altLang="ja-JP" sz="2400" dirty="0"/>
              </a:p>
            </p:txBody>
          </p:sp>
        </mc:Choice>
        <mc:Fallback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200"/>
              </a:xfrm>
              <a:prstGeom prst="rect">
                <a:avLst/>
              </a:prstGeom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325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838200" y="121284"/>
            <a:ext cx="10515600" cy="1325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ja" altLang="en-US" sz="2400" dirty="0"/>
              <a:t>複素数の基礎</a:t>
            </a:r>
            <a:endParaRPr dirty="0"/>
          </a:p>
          <a:p>
            <a:pPr>
              <a:spcBef>
                <a:spcPts val="0"/>
              </a:spcBef>
            </a:pPr>
            <a:r>
              <a:rPr lang="ja" dirty="0"/>
              <a:t>一次分数変換</a:t>
            </a:r>
            <a:r>
              <a:rPr lang="en-US" altLang="ja" dirty="0"/>
              <a:t>3</a:t>
            </a:r>
            <a:r>
              <a:rPr lang="en-US" altLang="ja" sz="2400" dirty="0"/>
              <a:t>~PSL(</a:t>
            </a:r>
            <a:r>
              <a:rPr lang="ja" altLang="en-US" sz="2400" dirty="0"/>
              <a:t>２</a:t>
            </a:r>
            <a:r>
              <a:rPr lang="en-US" altLang="ja" sz="2400" dirty="0"/>
              <a:t>;C)</a:t>
            </a:r>
            <a:r>
              <a:rPr lang="ja-JP" altLang="en-US" sz="2400"/>
              <a:t>の合成</a:t>
            </a:r>
            <a:r>
              <a:rPr lang="en-US" altLang="ja-JP" sz="2400" dirty="0"/>
              <a:t>~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446884"/>
                <a:ext cx="10515600" cy="4351200"/>
              </a:xfrm>
              <a:prstGeom prst="rect">
                <a:avLst/>
              </a:prstGeom>
            </p:spPr>
            <p:txBody>
              <a:bodyPr spcFirstLastPara="1" vert="horz" wrap="square" lIns="91433" tIns="45700" rIns="91433" bIns="45700" rtlCol="0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-JP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lem1.9</a:t>
                </a:r>
              </a:p>
              <a:p>
                <a:pPr marL="0" indent="0">
                  <a:buNone/>
                </a:pPr>
                <a:r>
                  <a:rPr lang="en-US" altLang="ja-JP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𝑃𝑆𝐿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に対して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ja-JP" altLang="en-US"/>
                  <a:t>という合成変換を考える．この時，一次分数変換の合成変換も一次分数変換となる．</a:t>
                </a:r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ja-JP" altLang="en-US"/>
                  <a:t>とおいてゴリ押し計算をする</a:t>
                </a:r>
                <a:endParaRPr dirty="0"/>
              </a:p>
            </p:txBody>
          </p:sp>
        </mc:Choice>
        <mc:Fallback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446884"/>
                <a:ext cx="10515600" cy="4351200"/>
              </a:xfrm>
              <a:prstGeom prst="rect">
                <a:avLst/>
              </a:prstGeom>
              <a:blipFill>
                <a:blip r:embed="rId3"/>
                <a:stretch>
                  <a:fillRect l="-1086" r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1712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838200" y="121284"/>
            <a:ext cx="10515600" cy="1325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ja" altLang="en-US" sz="2400" dirty="0"/>
              <a:t>複素数の基礎</a:t>
            </a:r>
            <a:endParaRPr dirty="0"/>
          </a:p>
          <a:p>
            <a:pPr>
              <a:spcBef>
                <a:spcPts val="0"/>
              </a:spcBef>
            </a:pPr>
            <a:r>
              <a:rPr lang="ja" dirty="0"/>
              <a:t>一次分数変換</a:t>
            </a:r>
            <a:r>
              <a:rPr lang="en-US" altLang="ja" dirty="0"/>
              <a:t>4</a:t>
            </a:r>
            <a:r>
              <a:rPr lang="en-US" altLang="ja" sz="2400" dirty="0"/>
              <a:t>~PSL(</a:t>
            </a:r>
            <a:r>
              <a:rPr lang="ja" altLang="en-US" sz="2400" dirty="0"/>
              <a:t>２</a:t>
            </a:r>
            <a:r>
              <a:rPr lang="en-US" altLang="ja" sz="2400" dirty="0"/>
              <a:t>;C)</a:t>
            </a:r>
            <a:r>
              <a:rPr lang="ja-JP" altLang="en-US" sz="2400"/>
              <a:t>の合成</a:t>
            </a:r>
            <a:r>
              <a:rPr lang="en-US" altLang="ja-JP" sz="2400" dirty="0"/>
              <a:t>~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446884"/>
                <a:ext cx="10515600" cy="4351200"/>
              </a:xfrm>
              <a:prstGeom prst="rect">
                <a:avLst/>
              </a:prstGeom>
            </p:spPr>
            <p:txBody>
              <a:bodyPr spcFirstLastPara="1" vert="horz" wrap="square" lIns="91433" tIns="45700" rIns="91433" bIns="45700" rtlCol="0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-JP" dirty="0"/>
                  <a:t>【</a:t>
                </a:r>
                <a:r>
                  <a:rPr lang="ja-JP" altLang="en-US"/>
                  <a:t>実際に手を動かす</a:t>
                </a:r>
                <a:r>
                  <a:rPr lang="en-US" altLang="ja-JP" dirty="0"/>
                  <a:t>】</a:t>
                </a:r>
              </a:p>
              <a:p>
                <a:pPr marL="0" indent="0">
                  <a:buNone/>
                </a:pPr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𝑖𝑦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に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対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して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を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計算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する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446884"/>
                <a:ext cx="10515600" cy="4351200"/>
              </a:xfrm>
              <a:prstGeom prst="rect">
                <a:avLst/>
              </a:prstGeom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7316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838200" y="121284"/>
            <a:ext cx="10515600" cy="1325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ja" altLang="en-US" sz="2400" dirty="0"/>
              <a:t>複素数の基礎</a:t>
            </a:r>
            <a:endParaRPr dirty="0"/>
          </a:p>
          <a:p>
            <a:pPr>
              <a:spcBef>
                <a:spcPts val="0"/>
              </a:spcBef>
            </a:pPr>
            <a:r>
              <a:rPr lang="ja" dirty="0"/>
              <a:t>一次分数変換</a:t>
            </a:r>
            <a:r>
              <a:rPr lang="en-US" altLang="ja" dirty="0"/>
              <a:t>5</a:t>
            </a:r>
            <a:r>
              <a:rPr lang="en-US" altLang="ja" sz="2400" dirty="0"/>
              <a:t>~PSL(</a:t>
            </a:r>
            <a:r>
              <a:rPr lang="ja" altLang="en-US" sz="2400" dirty="0"/>
              <a:t>２</a:t>
            </a:r>
            <a:r>
              <a:rPr lang="en-US" altLang="ja" sz="2400" dirty="0"/>
              <a:t>;C)</a:t>
            </a:r>
            <a:r>
              <a:rPr lang="ja-JP" altLang="en-US" sz="2400"/>
              <a:t>の合成</a:t>
            </a:r>
            <a:r>
              <a:rPr lang="en-US" altLang="ja-JP" sz="2400" dirty="0"/>
              <a:t>~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446884"/>
                <a:ext cx="10515600" cy="4351200"/>
              </a:xfrm>
              <a:prstGeom prst="rect">
                <a:avLst/>
              </a:prstGeom>
            </p:spPr>
            <p:txBody>
              <a:bodyPr spcFirstLastPara="1" vert="horz" wrap="square" lIns="91433" tIns="45700" rIns="91433" bIns="45700" rtlCol="0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-JP" sz="2400" dirty="0"/>
                  <a:t>【</a:t>
                </a:r>
                <a:r>
                  <a:rPr lang="ja-JP" altLang="en-US" sz="2400"/>
                  <a:t>実行後</a:t>
                </a:r>
                <a:r>
                  <a:rPr lang="en-US" altLang="ja-JP" sz="2400" dirty="0"/>
                  <a:t>】</a:t>
                </a:r>
              </a:p>
              <a:p>
                <a:pPr marL="0" indent="0">
                  <a:buNone/>
                </a:pPr>
                <a:endParaRPr lang="en-US" altLang="ja-JP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ja-JP" sz="2400" dirty="0"/>
              </a:p>
              <a:p>
                <a:pPr marL="0" indent="0" algn="ctr">
                  <a:buNone/>
                </a:pPr>
                <a:endParaRPr lang="en-US" altLang="ja-JP" sz="2400" dirty="0"/>
              </a:p>
              <a:p>
                <a:pPr marL="0" indent="0" algn="ctr">
                  <a:buNone/>
                </a:pPr>
                <a:r>
                  <a:rPr lang="ja-JP" altLang="en-US" sz="2400"/>
                  <a:t>何かに似てる気がする</a:t>
                </a:r>
                <a:r>
                  <a:rPr lang="en-US" altLang="ja-JP" sz="2400" dirty="0"/>
                  <a:t>…</a:t>
                </a:r>
              </a:p>
              <a:p>
                <a:pPr marL="0" indent="0">
                  <a:buNone/>
                </a:pPr>
                <a:endParaRPr lang="en-US" altLang="ja-JP" sz="2400" dirty="0"/>
              </a:p>
            </p:txBody>
          </p:sp>
        </mc:Choice>
        <mc:Fallback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446884"/>
                <a:ext cx="10515600" cy="4351200"/>
              </a:xfrm>
              <a:prstGeom prst="rect">
                <a:avLst/>
              </a:prstGeom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5823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838200" y="121284"/>
            <a:ext cx="10515600" cy="1325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ja" altLang="en-US" sz="2400" dirty="0"/>
              <a:t>複素数の基礎</a:t>
            </a:r>
            <a:endParaRPr dirty="0"/>
          </a:p>
          <a:p>
            <a:pPr>
              <a:spcBef>
                <a:spcPts val="0"/>
              </a:spcBef>
            </a:pPr>
            <a:r>
              <a:rPr lang="ja" dirty="0"/>
              <a:t>一次分数変換</a:t>
            </a:r>
            <a:r>
              <a:rPr lang="en-US" altLang="ja" dirty="0"/>
              <a:t>5</a:t>
            </a:r>
            <a:r>
              <a:rPr lang="en-US" altLang="ja" sz="2400" dirty="0"/>
              <a:t>~PSL(</a:t>
            </a:r>
            <a:r>
              <a:rPr lang="ja" altLang="en-US" sz="2400" dirty="0"/>
              <a:t>２</a:t>
            </a:r>
            <a:r>
              <a:rPr lang="en-US" altLang="ja" sz="2400" dirty="0"/>
              <a:t>;C)</a:t>
            </a:r>
            <a:r>
              <a:rPr lang="ja-JP" altLang="en-US" sz="2400"/>
              <a:t>の合成</a:t>
            </a:r>
            <a:r>
              <a:rPr lang="en-US" altLang="ja-JP" sz="2400" dirty="0"/>
              <a:t>~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446884"/>
                <a:ext cx="10515600" cy="5022048"/>
              </a:xfrm>
              <a:prstGeom prst="rect">
                <a:avLst/>
              </a:prstGeom>
            </p:spPr>
            <p:txBody>
              <a:bodyPr spcFirstLastPara="1" vert="horz" wrap="square" lIns="91433" tIns="45700" rIns="91433" bIns="45700" rtlCol="0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-JP" sz="2400" dirty="0"/>
                  <a:t>【</a:t>
                </a:r>
                <a:r>
                  <a:rPr lang="ja-JP" altLang="en-US" sz="2400"/>
                  <a:t>実行後</a:t>
                </a:r>
                <a:r>
                  <a:rPr lang="en-US" altLang="ja-JP" sz="2400" dirty="0"/>
                  <a:t>】</a:t>
                </a:r>
              </a:p>
              <a:p>
                <a:pPr marL="0" indent="0">
                  <a:buNone/>
                </a:pPr>
                <a:endParaRPr lang="en-US" altLang="ja-JP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ja-JP" sz="2400" dirty="0"/>
              </a:p>
              <a:p>
                <a:pPr marL="0" indent="0" algn="ctr">
                  <a:buNone/>
                </a:pPr>
                <a:endParaRPr lang="en-US" altLang="ja-JP" sz="2400" dirty="0"/>
              </a:p>
              <a:p>
                <a:pPr marL="0" indent="0" algn="ctr">
                  <a:buNone/>
                </a:pPr>
                <a:r>
                  <a:rPr lang="ja-JP" altLang="en-US" sz="2400"/>
                  <a:t>何かに似てる気がする</a:t>
                </a:r>
                <a:r>
                  <a:rPr lang="en-US" altLang="ja-JP" sz="2400" dirty="0"/>
                  <a:t>…</a:t>
                </a:r>
              </a:p>
              <a:p>
                <a:pPr marL="0" indent="0" algn="ctr">
                  <a:buNone/>
                </a:pPr>
                <a:endParaRPr lang="en-US" altLang="ja-JP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ja-JP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ja-JP" sz="2400" dirty="0"/>
              </a:p>
              <a:p>
                <a:pPr marL="0" indent="0" algn="ctr">
                  <a:buNone/>
                </a:pPr>
                <a:endParaRPr lang="en-US" altLang="ja-JP" sz="2400" dirty="0"/>
              </a:p>
              <a:p>
                <a:pPr marL="0" indent="0" algn="ctr">
                  <a:buNone/>
                </a:pPr>
                <a:r>
                  <a:rPr lang="en-US" altLang="ja-JP" sz="2400" dirty="0"/>
                  <a:t>PSL</a:t>
                </a:r>
                <a:r>
                  <a:rPr lang="ja-JP" altLang="en-US" sz="2400"/>
                  <a:t>と</a:t>
                </a:r>
                <a:r>
                  <a:rPr lang="en-US" altLang="ja-JP" sz="2400" dirty="0"/>
                  <a:t>2</a:t>
                </a:r>
                <a:r>
                  <a:rPr lang="ja-JP" altLang="en-US" sz="2400"/>
                  <a:t>次行列の積を何とかして繋げたい</a:t>
                </a:r>
                <a:endParaRPr lang="en-US" altLang="ja-JP" sz="2400" dirty="0"/>
              </a:p>
            </p:txBody>
          </p:sp>
        </mc:Choice>
        <mc:Fallback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446884"/>
                <a:ext cx="10515600" cy="5022048"/>
              </a:xfrm>
              <a:prstGeom prst="rect">
                <a:avLst/>
              </a:prstGeom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0665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838200" y="121284"/>
            <a:ext cx="10515600" cy="1325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ja" altLang="en-US" sz="2400" dirty="0"/>
              <a:t>複素数の基礎</a:t>
            </a:r>
          </a:p>
          <a:p>
            <a:pPr>
              <a:spcBef>
                <a:spcPts val="0"/>
              </a:spcBef>
            </a:pPr>
            <a:r>
              <a:rPr lang="ja-JP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次の目標</a:t>
            </a:r>
            <a:endParaRPr lang="ja-JP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8" name="Google Shape;178;p33"/>
          <p:cNvSpPr txBox="1">
            <a:spLocks noGrp="1"/>
          </p:cNvSpPr>
          <p:nvPr>
            <p:ph type="body" idx="1"/>
          </p:nvPr>
        </p:nvSpPr>
        <p:spPr>
          <a:xfrm>
            <a:off x="838200" y="1446884"/>
            <a:ext cx="10515600" cy="5022048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 marL="0" indent="0">
              <a:buNone/>
            </a:pPr>
            <a:r>
              <a:rPr lang="ja-JP" altLang="en-US" sz="2400"/>
              <a:t>一次分数変換と</a:t>
            </a:r>
            <a:r>
              <a:rPr lang="en-US" altLang="ja-JP" sz="2400" dirty="0"/>
              <a:t>2</a:t>
            </a:r>
            <a:r>
              <a:rPr lang="ja-JP" altLang="en-US" sz="2400"/>
              <a:t>次行列の積を同一視したい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ja-JP" altLang="en-US" sz="2400"/>
              <a:t>結果から書くと</a:t>
            </a:r>
            <a:endParaRPr lang="en-US" altLang="ja-JP" sz="2400" dirty="0"/>
          </a:p>
          <a:p>
            <a:pPr marL="380990" indent="-380990"/>
            <a:r>
              <a:rPr lang="ja-JP" altLang="en-US" sz="2400"/>
              <a:t>リーマン曲面（拡張複素数という世界）</a:t>
            </a:r>
            <a:endParaRPr lang="en-US" altLang="ja-JP" sz="2400" dirty="0"/>
          </a:p>
          <a:p>
            <a:pPr marL="380990" indent="-380990"/>
            <a:r>
              <a:rPr lang="ja-JP" altLang="en-US" sz="2400"/>
              <a:t>群論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/>
              <a:t>の</a:t>
            </a:r>
            <a:r>
              <a:rPr lang="en-US" altLang="ja-JP" sz="2400" dirty="0"/>
              <a:t>2</a:t>
            </a:r>
            <a:r>
              <a:rPr lang="ja-JP" altLang="en-US" sz="2400"/>
              <a:t>つを用いれば，一時分数変換と</a:t>
            </a:r>
            <a:r>
              <a:rPr lang="en-US" altLang="ja-JP" sz="2400" dirty="0"/>
              <a:t>2</a:t>
            </a:r>
            <a:r>
              <a:rPr lang="ja-JP" altLang="en-US" sz="2400"/>
              <a:t>次行列を「ほぼ」同じものであるとみなせる．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ja-JP" altLang="en-US" sz="2400"/>
              <a:t>まずはリーマン曲面を会得するための準備として拡張複素数をやる．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3609091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E2F73B-9112-074A-BA62-DDCEC4BA3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今日の流れ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4748574-D700-0340-A90B-9829D0B31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複素数の復習</a:t>
            </a:r>
            <a:endParaRPr kumimoji="1" lang="en-US" altLang="ja-JP" dirty="0"/>
          </a:p>
          <a:p>
            <a:pPr lvl="1"/>
            <a:r>
              <a:rPr kumimoji="1" lang="ja-JP" altLang="en-US"/>
              <a:t>複素数に関する各用語の確認</a:t>
            </a:r>
            <a:endParaRPr kumimoji="1" lang="en-US" altLang="ja-JP" dirty="0"/>
          </a:p>
          <a:p>
            <a:pPr lvl="1"/>
            <a:r>
              <a:rPr kumimoji="1" lang="ja-JP" altLang="en-US"/>
              <a:t>一次変換から一次分数変換という上位互換へ</a:t>
            </a:r>
            <a:endParaRPr kumimoji="1" lang="en-US" altLang="ja-JP" dirty="0"/>
          </a:p>
          <a:p>
            <a:pPr lvl="1"/>
            <a:r>
              <a:rPr kumimoji="1" lang="ja-JP" altLang="en-US"/>
              <a:t>一次分数変換が２次行列の積と似ている</a:t>
            </a:r>
            <a:endParaRPr kumimoji="1" lang="en-US" altLang="ja-JP" dirty="0"/>
          </a:p>
          <a:p>
            <a:pPr lvl="1"/>
            <a:r>
              <a:rPr kumimoji="1" lang="ja-JP" altLang="en-US"/>
              <a:t>拡張複素数という新しい概念の登場</a:t>
            </a:r>
            <a:endParaRPr kumimoji="1" lang="en-US" altLang="ja-JP" dirty="0"/>
          </a:p>
          <a:p>
            <a:r>
              <a:rPr kumimoji="1" lang="ja-JP" altLang="en-US"/>
              <a:t>リーマン球面への理解</a:t>
            </a:r>
            <a:endParaRPr kumimoji="1" lang="en-US" altLang="ja-JP" dirty="0"/>
          </a:p>
          <a:p>
            <a:pPr lvl="1"/>
            <a:r>
              <a:rPr kumimoji="1" lang="ja-JP" altLang="en-US"/>
              <a:t>球面自体の用語確認</a:t>
            </a:r>
            <a:endParaRPr kumimoji="1" lang="en-US" altLang="ja-JP" dirty="0"/>
          </a:p>
          <a:p>
            <a:pPr lvl="1"/>
            <a:r>
              <a:rPr kumimoji="1" lang="ja-JP" altLang="en-US"/>
              <a:t>立体投影の定義とその写像</a:t>
            </a:r>
            <a:r>
              <a:rPr kumimoji="1" lang="en-US" altLang="ja-JP" dirty="0" err="1"/>
              <a:t>Π</a:t>
            </a:r>
            <a:r>
              <a:rPr kumimoji="1" lang="ja-JP" altLang="en-US"/>
              <a:t>の性質</a:t>
            </a:r>
            <a:endParaRPr kumimoji="1" lang="en-US" altLang="ja-JP" dirty="0"/>
          </a:p>
          <a:p>
            <a:pPr lvl="1"/>
            <a:r>
              <a:rPr kumimoji="1" lang="ja-JP" altLang="en-US"/>
              <a:t>写像</a:t>
            </a:r>
            <a:r>
              <a:rPr kumimoji="1" lang="en-US" altLang="ja-JP" dirty="0" err="1"/>
              <a:t>Π</a:t>
            </a:r>
            <a:r>
              <a:rPr kumimoji="1" lang="ja-JP" altLang="en-US"/>
              <a:t>と一次分数変換の組み合わせ</a:t>
            </a:r>
            <a:endParaRPr kumimoji="1" lang="en-US" altLang="ja-JP" dirty="0"/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921707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71" name="Google Shape;271;p4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327344"/>
                <a:ext cx="10515600" cy="4542515"/>
              </a:xfrm>
              <a:prstGeom prst="rect">
                <a:avLst/>
              </a:prstGeom>
            </p:spPr>
            <p:txBody>
              <a:bodyPr spcFirstLastPara="1" vert="horz" wrap="square" lIns="91433" tIns="45700" rIns="91433" bIns="45700" rtlCol="0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ja-JP" altLang="en-US"/>
                  <a:t>「複素数</a:t>
                </a:r>
                <a:r>
                  <a:rPr lang="ja-JP" altLang="en-US" dirty="0"/>
                  <a:t>全体の集合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dirty="0"/>
                  <a:t>」と「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 </m:t>
                    </m:r>
                  </m:oMath>
                </a14:m>
                <a:r>
                  <a:rPr lang="ja-JP" altLang="en-US" dirty="0"/>
                  <a:t>（と</a:t>
                </a:r>
                <a:r>
                  <a:rPr lang="ja-JP" altLang="en-US"/>
                  <a:t>いう「記号」）」で</a:t>
                </a:r>
                <a:r>
                  <a:rPr lang="ja-JP" altLang="en-US" dirty="0"/>
                  <a:t>書かれる元（実数での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ja-JP" altLang="en-US" dirty="0"/>
                  <a:t>の記号の意味</a:t>
                </a:r>
                <a:r>
                  <a:rPr lang="ja-JP" altLang="en-US"/>
                  <a:t>とは少し違う）の</a:t>
                </a:r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/>
                  <a:t>和集合</a:t>
                </a:r>
                <a:r>
                  <a:rPr lang="ja-JP" altLang="en-US" dirty="0"/>
                  <a:t>「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」</m:t>
                    </m:r>
                  </m:oMath>
                </a14:m>
                <a:r>
                  <a:rPr lang="ja-JP" altLang="en-US"/>
                  <a:t>を</a:t>
                </a:r>
                <a:r>
                  <a:rPr lang="ja-JP" altLang="en-US" dirty="0"/>
                  <a:t>拡張</a:t>
                </a:r>
                <a:r>
                  <a:rPr lang="ja-JP" altLang="en-US"/>
                  <a:t>複素数といい，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/>
                  <a:t>と表記する．</a:t>
                </a:r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/>
                  <a:t>既存の複素数に加えて次の４つの式を新たに定義する．</a:t>
                </a:r>
                <a:endParaRPr lang="en-US" altLang="ja-JP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対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して</m:t>
                    </m:r>
                    <m:d>
                      <m:dPr>
                        <m:begChr m:val="{"/>
                        <m:endChr m:val=""/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den>
                            </m:f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den>
                            </m:f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=∞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den>
                            </m:f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num>
                              <m:den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den>
                            </m:f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=∞</m:t>
                            </m:r>
                          </m:e>
                        </m:eqArr>
                      </m:e>
                    </m:d>
                  </m:oMath>
                </a14:m>
                <a:r>
                  <a:rPr lang="ja-JP" altLang="en-US"/>
                  <a:t>（</a:t>
                </a:r>
                <a:r>
                  <a:rPr lang="en-US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den>
                    </m:f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や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den>
                    </m:f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は</m:t>
                    </m:r>
                    <m:r>
                      <a:rPr lang="ja-JP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ない</m:t>
                    </m:r>
                  </m:oMath>
                </a14:m>
                <a:r>
                  <a:rPr lang="ja-JP" altLang="en-US"/>
                  <a:t>）</a:t>
                </a:r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/>
                  <a:t>これの新たに定義した式一次分数変換に対応する</a:t>
                </a:r>
                <a:endParaRPr lang="ja-JP" altLang="en-US" dirty="0"/>
              </a:p>
            </p:txBody>
          </p:sp>
        </mc:Choice>
        <mc:Fallback>
          <p:sp>
            <p:nvSpPr>
              <p:cNvPr id="271" name="Google Shape;271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327344"/>
                <a:ext cx="10515600" cy="4542515"/>
              </a:xfrm>
              <a:prstGeom prst="rect">
                <a:avLst/>
              </a:prstGeom>
              <a:blipFill>
                <a:blip r:embed="rId3"/>
                <a:stretch>
                  <a:fillRect l="-1086" b="-145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2" name="Google Shape;272;p49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184896"/>
                <a:ext cx="10515600" cy="1325600"/>
              </a:xfrm>
              <a:prstGeom prst="rect">
                <a:avLst/>
              </a:prstGeom>
            </p:spPr>
            <p:txBody>
              <a:bodyPr spcFirstLastPara="1" vert="horz" wrap="square" lIns="91433" tIns="45700" rIns="91433" bIns="45700" rtlCol="0" anchor="ctr" anchorCtr="0">
                <a:noAutofit/>
              </a:bodyPr>
              <a:lstStyle/>
              <a:p>
                <a:pPr lvl="0"/>
                <a:r>
                  <a:rPr lang="ja-JP" altLang="en-US" sz="2400"/>
                  <a:t>複素数の基礎</a:t>
                </a:r>
                <a:br>
                  <a:rPr lang="en-US" altLang="ja-JP" sz="2400" dirty="0"/>
                </a:br>
                <a:r>
                  <a:rPr lang="ja" dirty="0"/>
                  <a:t>拡張複素数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extended complex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2" name="Google Shape;272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84896"/>
                <a:ext cx="10515600" cy="1325600"/>
              </a:xfrm>
              <a:prstGeom prst="rect">
                <a:avLst/>
              </a:prstGeom>
              <a:blipFill>
                <a:blip r:embed="rId4"/>
                <a:stretch>
                  <a:fillRect l="-2292" b="-1047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フレーム 1">
            <a:extLst>
              <a:ext uri="{FF2B5EF4-FFF2-40B4-BE49-F238E27FC236}">
                <a16:creationId xmlns:a16="http://schemas.microsoft.com/office/drawing/2014/main" id="{72E6DBDE-0200-5340-A0FB-F570513832AA}"/>
              </a:ext>
            </a:extLst>
          </p:cNvPr>
          <p:cNvSpPr/>
          <p:nvPr/>
        </p:nvSpPr>
        <p:spPr>
          <a:xfrm>
            <a:off x="3700632" y="3240014"/>
            <a:ext cx="1434352" cy="604052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400">
              <a:solidFill>
                <a:schemeClr val="tx1"/>
              </a:solidFill>
            </a:endParaRPr>
          </a:p>
        </p:txBody>
      </p:sp>
      <p:sp>
        <p:nvSpPr>
          <p:cNvPr id="5" name="フレーム 4">
            <a:extLst>
              <a:ext uri="{FF2B5EF4-FFF2-40B4-BE49-F238E27FC236}">
                <a16:creationId xmlns:a16="http://schemas.microsoft.com/office/drawing/2014/main" id="{9CE3A771-8781-C044-B63C-3E4A5494C106}"/>
              </a:ext>
            </a:extLst>
          </p:cNvPr>
          <p:cNvSpPr/>
          <p:nvPr/>
        </p:nvSpPr>
        <p:spPr>
          <a:xfrm>
            <a:off x="3700632" y="3950882"/>
            <a:ext cx="1434352" cy="604053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400">
              <a:solidFill>
                <a:schemeClr val="tx1"/>
              </a:solidFill>
            </a:endParaRPr>
          </a:p>
        </p:txBody>
      </p:sp>
      <p:sp>
        <p:nvSpPr>
          <p:cNvPr id="6" name="フレーム 5">
            <a:extLst>
              <a:ext uri="{FF2B5EF4-FFF2-40B4-BE49-F238E27FC236}">
                <a16:creationId xmlns:a16="http://schemas.microsoft.com/office/drawing/2014/main" id="{C2772EDD-A3F7-234B-996B-5EDE9F35A669}"/>
              </a:ext>
            </a:extLst>
          </p:cNvPr>
          <p:cNvSpPr/>
          <p:nvPr/>
        </p:nvSpPr>
        <p:spPr>
          <a:xfrm>
            <a:off x="3700632" y="4653714"/>
            <a:ext cx="1434352" cy="604053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400">
              <a:solidFill>
                <a:schemeClr val="tx1"/>
              </a:solidFill>
            </a:endParaRPr>
          </a:p>
        </p:txBody>
      </p:sp>
      <p:sp>
        <p:nvSpPr>
          <p:cNvPr id="7" name="フレーム 6">
            <a:extLst>
              <a:ext uri="{FF2B5EF4-FFF2-40B4-BE49-F238E27FC236}">
                <a16:creationId xmlns:a16="http://schemas.microsoft.com/office/drawing/2014/main" id="{754AAA30-CB3D-8C46-A99C-DD8EB661C222}"/>
              </a:ext>
            </a:extLst>
          </p:cNvPr>
          <p:cNvSpPr/>
          <p:nvPr/>
        </p:nvSpPr>
        <p:spPr>
          <a:xfrm>
            <a:off x="3686289" y="5299172"/>
            <a:ext cx="1434352" cy="604053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243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71" name="Google Shape;271;p4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373056"/>
                <a:ext cx="10515600" cy="4800461"/>
              </a:xfrm>
              <a:prstGeom prst="rect">
                <a:avLst/>
              </a:prstGeom>
            </p:spPr>
            <p:txBody>
              <a:bodyPr spcFirstLastPara="1" vert="horz" wrap="square" lIns="91433" tIns="45700" rIns="91433" bIns="45700" rtlCol="0" anchor="t" anchorCtr="0"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ja-JP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den>
                              </m:f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≠∞, 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r>
                                <a:rPr lang="fr-CA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𝑔𝑒𝑛𝑒𝑟𝑎𝑙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US" altLang="ja-JP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ja-JP" altLang="en-US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≠∞, 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 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ja-JP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=∞,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一般的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な</m:t>
                              </m:r>
                              <m:r>
                                <a:rPr lang="ja-JP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極限</m:t>
                              </m:r>
                            </m:e>
                            <m:e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 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=∞, 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≠0, 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∞</m:t>
                                  </m:r>
                                </m:num>
                                <m:den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 0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=∞, 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=0, 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∞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dirty="0"/>
              </a:p>
            </p:txBody>
          </p:sp>
        </mc:Choice>
        <mc:Fallback>
          <p:sp>
            <p:nvSpPr>
              <p:cNvPr id="271" name="Google Shape;271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373056"/>
                <a:ext cx="10515600" cy="4800461"/>
              </a:xfrm>
              <a:prstGeom prst="rect">
                <a:avLst/>
              </a:prstGeom>
              <a:blipFill>
                <a:blip r:embed="rId3"/>
                <a:stretch>
                  <a:fillRect b="-7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2" name="Google Shape;272;p49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47456"/>
                <a:ext cx="10515600" cy="1325600"/>
              </a:xfrm>
              <a:prstGeom prst="rect">
                <a:avLst/>
              </a:prstGeom>
            </p:spPr>
            <p:txBody>
              <a:bodyPr spcFirstLastPara="1" vert="horz" wrap="square" lIns="91433" tIns="45700" rIns="91433" bIns="45700" rtlCol="0" anchor="ctr" anchorCtr="0">
                <a:noAutofit/>
              </a:bodyPr>
              <a:lstStyle/>
              <a:p>
                <a:pPr lvl="0"/>
                <a:r>
                  <a:rPr lang="ja-JP" altLang="en-US" sz="2400"/>
                  <a:t>複素数の基礎</a:t>
                </a:r>
                <a:br>
                  <a:rPr lang="en-US" altLang="ja-JP" sz="2400" dirty="0"/>
                </a:br>
                <a:r>
                  <a:rPr lang="ja" dirty="0"/>
                  <a:t>拡張複素数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>
                    <a:solidFill>
                      <a:schemeClr val="tx1"/>
                    </a:solidFill>
                  </a:rPr>
                  <a:t>での一次分数変換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2" name="Google Shape;272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47456"/>
                <a:ext cx="10515600" cy="1325600"/>
              </a:xfrm>
              <a:prstGeom prst="rect">
                <a:avLst/>
              </a:prstGeom>
              <a:blipFill>
                <a:blip r:embed="rId4"/>
                <a:stretch>
                  <a:fillRect l="-2292" b="-1142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レーム 3">
            <a:extLst>
              <a:ext uri="{FF2B5EF4-FFF2-40B4-BE49-F238E27FC236}">
                <a16:creationId xmlns:a16="http://schemas.microsoft.com/office/drawing/2014/main" id="{72853205-F8BC-8346-AC60-2BBBD2F568FC}"/>
              </a:ext>
            </a:extLst>
          </p:cNvPr>
          <p:cNvSpPr/>
          <p:nvPr/>
        </p:nvSpPr>
        <p:spPr>
          <a:xfrm>
            <a:off x="3686289" y="3773287"/>
            <a:ext cx="6526304" cy="727392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400">
              <a:solidFill>
                <a:schemeClr val="tx1"/>
              </a:solidFill>
            </a:endParaRPr>
          </a:p>
        </p:txBody>
      </p:sp>
      <p:sp>
        <p:nvSpPr>
          <p:cNvPr id="5" name="フレーム 4">
            <a:extLst>
              <a:ext uri="{FF2B5EF4-FFF2-40B4-BE49-F238E27FC236}">
                <a16:creationId xmlns:a16="http://schemas.microsoft.com/office/drawing/2014/main" id="{A45BD4BD-33C9-2A48-84BF-D34487D0A78E}"/>
              </a:ext>
            </a:extLst>
          </p:cNvPr>
          <p:cNvSpPr/>
          <p:nvPr/>
        </p:nvSpPr>
        <p:spPr>
          <a:xfrm>
            <a:off x="3700632" y="2911063"/>
            <a:ext cx="6511961" cy="771396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400">
              <a:solidFill>
                <a:schemeClr val="tx1"/>
              </a:solidFill>
            </a:endParaRPr>
          </a:p>
        </p:txBody>
      </p:sp>
      <p:sp>
        <p:nvSpPr>
          <p:cNvPr id="6" name="フレーム 5">
            <a:extLst>
              <a:ext uri="{FF2B5EF4-FFF2-40B4-BE49-F238E27FC236}">
                <a16:creationId xmlns:a16="http://schemas.microsoft.com/office/drawing/2014/main" id="{5D3D17BD-E619-6E4C-8349-C5103CDABE99}"/>
              </a:ext>
            </a:extLst>
          </p:cNvPr>
          <p:cNvSpPr/>
          <p:nvPr/>
        </p:nvSpPr>
        <p:spPr>
          <a:xfrm>
            <a:off x="3700631" y="5355297"/>
            <a:ext cx="6376173" cy="727393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400">
              <a:solidFill>
                <a:schemeClr val="tx1"/>
              </a:solidFill>
            </a:endParaRPr>
          </a:p>
        </p:txBody>
      </p:sp>
      <p:sp>
        <p:nvSpPr>
          <p:cNvPr id="7" name="フレーム 6">
            <a:extLst>
              <a:ext uri="{FF2B5EF4-FFF2-40B4-BE49-F238E27FC236}">
                <a16:creationId xmlns:a16="http://schemas.microsoft.com/office/drawing/2014/main" id="{9A31C73C-5E59-9B46-86D4-43F9760AB46D}"/>
              </a:ext>
            </a:extLst>
          </p:cNvPr>
          <p:cNvSpPr/>
          <p:nvPr/>
        </p:nvSpPr>
        <p:spPr>
          <a:xfrm>
            <a:off x="3686289" y="4549447"/>
            <a:ext cx="6376175" cy="761847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560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71" name="Google Shape;271;p4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200"/>
              </a:xfrm>
              <a:prstGeom prst="rect">
                <a:avLst/>
              </a:prstGeom>
            </p:spPr>
            <p:txBody>
              <a:bodyPr spcFirstLastPara="1" vert="horz" wrap="square" lIns="91433" tIns="45700" rIns="91433" bIns="45700" rtlCol="0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" sz="2400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lem</a:t>
                </a:r>
                <a:r>
                  <a:rPr lang="en-US" altLang="ja" sz="2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1.10 </a:t>
                </a:r>
                <a:r>
                  <a:rPr lang="ja-JP" altLang="en-US" sz="240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分子と分母が０の場合の同値条件</a:t>
                </a:r>
                <a:endParaRPr lang="en-US" altLang="ja" sz="240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𝑎𝑧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ja-JP" altLang="en-US" sz="2400"/>
                  <a:t>の分子・分母が両方０の場合</a:t>
                </a:r>
                <a:endParaRPr lang="en-US" altLang="ja-JP" sz="2400" dirty="0"/>
              </a:p>
              <a:p>
                <a:pPr marL="685783" indent="-685783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𝑎𝑧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𝑐𝑧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ja-JP" alt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である複素数</a:t>
                </a:r>
                <a:r>
                  <a:rPr lang="en-US" altLang="ja-JP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z</a:t>
                </a:r>
                <a:r>
                  <a:rPr lang="ja-JP" alt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が存在</a:t>
                </a:r>
                <a:endParaRPr lang="en-US" altLang="ja-JP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85783" indent="-685783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：</a:t>
                </a:r>
                <a:r>
                  <a:rPr lang="ja-JP" alt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こちらは議論する</a:t>
                </a:r>
                <a:br>
                  <a:rPr lang="en-US" altLang="ja-JP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altLang="ja-JP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ja-JP" alt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十分性</a:t>
                </a:r>
                <a14:m>
                  <m:oMath xmlns:m="http://schemas.openxmlformats.org/officeDocument/2006/math">
                    <m:r>
                      <a:rPr lang="ja-JP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ja-JP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br>
                  <a:rPr lang="en-US" altLang="ja-JP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ja-JP" alt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行列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を考える．上の</a:t>
                </a:r>
                <a:r>
                  <a:rPr lang="en-US" altLang="ja-JP" sz="24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ja-JP" alt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が成立するなら，</a:t>
                </a:r>
                <a:r>
                  <a:rPr lang="en-US" altLang="ja-JP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ja-JP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n-US" altLang="ja-JP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ja-JP" alt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である</a:t>
                </a:r>
                <a:br>
                  <a:rPr lang="en-US" altLang="ja-JP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ja-JP" alt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両辺に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を左からかけて行列の積を計算すると</a:t>
                </a:r>
                <a:br>
                  <a:rPr lang="en-US" altLang="ja-JP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ja-JP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𝑏𝑐</m:t>
                              </m:r>
                            </m:e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𝑎𝑑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𝑏𝑐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ja-JP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n-US" altLang="ja-JP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br>
                  <a:rPr lang="en-US" altLang="ja-JP" sz="2400" dirty="0">
                    <a:ea typeface="Cambria Math" panose="02040503050406030204" pitchFamily="18" charset="0"/>
                  </a:rPr>
                </a:br>
                <a:r>
                  <a:rPr lang="ja-JP" altLang="en-US" sz="2400" dirty="0">
                    <a:ea typeface="Cambria Math" panose="02040503050406030204" pitchFamily="18" charset="0"/>
                  </a:rPr>
                  <a:t>よって</a:t>
                </a:r>
                <a14:m>
                  <m:oMath xmlns:m="http://schemas.openxmlformats.org/officeDocument/2006/math">
                    <m:r>
                      <a:rPr lang="en-US" altLang="ja-JP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</m:t>
                    </m:r>
                    <m:r>
                      <a:rPr lang="en-US" altLang="ja-JP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ja-JP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  <m:r>
                      <a:rPr lang="en-US" altLang="ja-JP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が示された</a:t>
                </a:r>
                <a:endParaRPr lang="en-US" altLang="ja-JP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71" name="Google Shape;271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200"/>
              </a:xfrm>
              <a:prstGeom prst="rect">
                <a:avLst/>
              </a:prstGeom>
              <a:blipFill>
                <a:blip r:embed="rId3"/>
                <a:stretch>
                  <a:fillRect l="-844" b="-350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Google Shape;272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ja-JP" altLang="en-US" sz="2400"/>
              <a:t>複素数の基礎</a:t>
            </a:r>
            <a:br>
              <a:rPr lang="en-US" altLang="ja-JP" sz="2400" dirty="0"/>
            </a:br>
            <a:r>
              <a:rPr lang="ja-JP" altLang="en-US" sz="4267"/>
              <a:t>分子・分母が両方０の場合</a:t>
            </a:r>
            <a:endParaRPr sz="4267" dirty="0"/>
          </a:p>
        </p:txBody>
      </p:sp>
    </p:spTree>
    <p:extLst>
      <p:ext uri="{BB962C8B-B14F-4D97-AF65-F5344CB8AC3E}">
        <p14:creationId xmlns:p14="http://schemas.microsoft.com/office/powerpoint/2010/main" val="1912500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71" name="Google Shape;271;p4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200"/>
              </a:xfrm>
              <a:prstGeom prst="rect">
                <a:avLst/>
              </a:prstGeom>
            </p:spPr>
            <p:txBody>
              <a:bodyPr spcFirstLastPara="1" vert="horz" wrap="square" lIns="91433" tIns="45700" rIns="91433" bIns="45700" rtlCol="0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-JP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ja-JP" alt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必要性</a:t>
                </a:r>
                <a14:m>
                  <m:oMath xmlns:m="http://schemas.openxmlformats.org/officeDocument/2006/math">
                    <m:r>
                      <a:rPr lang="ja-JP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⟸</m:t>
                    </m:r>
                  </m:oMath>
                </a14:m>
                <a:r>
                  <a:rPr lang="en-US" altLang="ja-JP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br>
                  <a:rPr lang="en-US" altLang="ja-JP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とする（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ja-JP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altLang="ja-JP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ja-JP" alt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）</a:t>
                </a:r>
                <a:endParaRPr lang="en-US" altLang="ja-JP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ja-JP" alt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のとして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ja-JP" alt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とおくと，</a:t>
                </a:r>
                <a:br>
                  <a:rPr lang="en-US" altLang="ja-JP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ja-JP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𝑎𝑧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𝑐𝑧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𝑐𝑏</m:t>
                                  </m:r>
                                </m:num>
                                <m:den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𝑎𝑑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𝑏𝑐</m:t>
                                  </m:r>
                                </m:num>
                                <m:den>
                                  <m:r>
                                    <a:rPr lang="en-US" altLang="ja-JP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altLang="ja-JP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br>
                  <a:rPr lang="en-US" altLang="ja-JP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ja-JP" alt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より</a:t>
                </a:r>
                <a:r>
                  <a:rPr lang="fr-CA" altLang="ja-JP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ja-JP" alt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が成立．</a:t>
                </a:r>
                <a:endParaRPr lang="en-US" altLang="ja-JP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ja-JP" alt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ちなみに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altLang="ja-JP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ja-JP" alt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の</a:t>
                </a:r>
                <a:r>
                  <a:rPr lang="ja-JP" altLang="en-US" sz="24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時は</a:t>
                </a:r>
                <a14:m>
                  <m:oMath xmlns:m="http://schemas.openxmlformats.org/officeDocument/2006/math">
                    <m:r>
                      <a:rPr lang="fr-CA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fr-CA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A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ja-JP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で</m:t>
                    </m:r>
                    <m:r>
                      <a:rPr lang="ja-JP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成立</m:t>
                    </m:r>
                    <m:r>
                      <a:rPr lang="ja-JP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．</m:t>
                    </m:r>
                  </m:oMath>
                </a14:m>
                <a:endParaRPr lang="en-US" altLang="ja-JP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71" name="Google Shape;271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200"/>
              </a:xfrm>
              <a:prstGeom prst="rect">
                <a:avLst/>
              </a:prstGeom>
              <a:blipFill>
                <a:blip r:embed="rId3"/>
                <a:stretch>
                  <a:fillRect l="-844" t="-32456" b="-476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Google Shape;272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ja-JP" altLang="en-US" sz="2400"/>
              <a:t>複素数の基礎</a:t>
            </a:r>
            <a:br>
              <a:rPr lang="en-US" altLang="ja-JP" sz="2400" dirty="0"/>
            </a:br>
            <a:r>
              <a:rPr lang="ja-JP" altLang="en-US" sz="4267"/>
              <a:t>分子・分母が両方０の場合</a:t>
            </a:r>
            <a:endParaRPr sz="4267" dirty="0"/>
          </a:p>
        </p:txBody>
      </p:sp>
    </p:spTree>
    <p:extLst>
      <p:ext uri="{BB962C8B-B14F-4D97-AF65-F5344CB8AC3E}">
        <p14:creationId xmlns:p14="http://schemas.microsoft.com/office/powerpoint/2010/main" val="1346511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66" name="Google Shape;266;p4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119968"/>
                <a:ext cx="10515600" cy="4898800"/>
              </a:xfrm>
              <a:prstGeom prst="rect">
                <a:avLst/>
              </a:prstGeom>
            </p:spPr>
            <p:txBody>
              <a:bodyPr spcFirstLastPara="1" vert="horz" wrap="square" lIns="91433" tIns="45700" rIns="91433" bIns="45700" rtlCol="0" anchor="t" anchorCtr="0">
                <a:noAutofit/>
              </a:bodyPr>
              <a:lstStyle/>
              <a:p>
                <a:pPr marL="643451" indent="-457189">
                  <a:lnSpc>
                    <a:spcPct val="150000"/>
                  </a:lnSpc>
                  <a:spcBef>
                    <a:spcPts val="1067"/>
                  </a:spcBef>
                  <a:buSzPts val="1400"/>
                  <a:buFont typeface="+mj-lt"/>
                  <a:buAutoNum type="arabicPeriod" startAt="2"/>
                </a:pPr>
                <a:r>
                  <a:rPr lang="ja-JP" altLang="en-US" sz="2400"/>
                  <a:t>リーマン球面（</a:t>
                </a:r>
                <a:r>
                  <a:rPr lang="en-US" altLang="ja-JP" sz="2400" dirty="0"/>
                  <a:t>PSL</a:t>
                </a:r>
                <a:r>
                  <a:rPr lang="ja-JP" altLang="en-US" sz="2400"/>
                  <a:t>と行列の積を同一視するための材料１）</a:t>
                </a:r>
                <a:endParaRPr lang="ja-JP" altLang="en-US" sz="2000" dirty="0"/>
              </a:p>
              <a:p>
                <a:pPr marL="1253035" lvl="1" indent="-457189">
                  <a:lnSpc>
                    <a:spcPct val="150000"/>
                  </a:lnSpc>
                  <a:spcBef>
                    <a:spcPts val="0"/>
                  </a:spcBef>
                  <a:buSzPts val="1400"/>
                  <a:buFont typeface="+mj-lt"/>
                  <a:buAutoNum type="arabicPeriod"/>
                </a:pPr>
                <a:r>
                  <a:rPr lang="ja-JP" altLang="en-US"/>
                  <a:t>必要な用語（小円・大円・北極点）</a:t>
                </a:r>
                <a:endParaRPr lang="ja-JP" altLang="en-US" dirty="0"/>
              </a:p>
              <a:p>
                <a:pPr marL="1253035" lvl="1" indent="-457189">
                  <a:lnSpc>
                    <a:spcPct val="150000"/>
                  </a:lnSpc>
                  <a:spcBef>
                    <a:spcPts val="0"/>
                  </a:spcBef>
                  <a:buSzPts val="1400"/>
                  <a:buFont typeface="+mj-lt"/>
                  <a:buAutoNum type="arabicPeriod"/>
                </a:pPr>
                <a:r>
                  <a:rPr lang="ja-JP" altLang="en-US"/>
                  <a:t>立体投影で用いる写像</a:t>
                </a:r>
                <a:r>
                  <a:rPr lang="el-GR" altLang="ja-JP" dirty="0"/>
                  <a:t>Π</a:t>
                </a:r>
                <a:r>
                  <a:rPr lang="ja-JP" altLang="en-US"/>
                  <a:t>を知る</a:t>
                </a:r>
                <a:endParaRPr lang="ja-JP" altLang="en-US" dirty="0"/>
              </a:p>
              <a:p>
                <a:pPr marL="1253035" lvl="1" indent="-457189">
                  <a:lnSpc>
                    <a:spcPct val="15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ja-JP" altLang="en-US"/>
                  <a:t>球面から球面に写す写像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  <m:r>
                      <a:rPr lang="ar-AE" altLang="j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ar-AE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" altLang="en-US" dirty="0"/>
                  <a:t>を</a:t>
                </a:r>
                <a:r>
                  <a:rPr lang="ja-JP" altLang="en-US"/>
                  <a:t>考える</a:t>
                </a:r>
              </a:p>
              <a:p>
                <a:pPr marL="1253035" lvl="1" indent="-457189">
                  <a:lnSpc>
                    <a:spcPct val="15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ja-JP" altLang="en-US"/>
                  <a:t>写像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ja-JP" altLang="en-US"/>
                  <a:t>連続性を示し，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ja-JP" altLang="en-US" dirty="0"/>
                  <a:t>が</a:t>
                </a:r>
                <a:r>
                  <a:rPr lang="ja-JP" altLang="en-US"/>
                  <a:t>実用的な写像であることを確認する．</a:t>
                </a:r>
                <a:endParaRPr lang="ja-JP" altLang="en-US" dirty="0"/>
              </a:p>
            </p:txBody>
          </p:sp>
        </mc:Choice>
        <mc:Fallback>
          <p:sp>
            <p:nvSpPr>
              <p:cNvPr id="266" name="Google Shape;266;p4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119968"/>
                <a:ext cx="10515600" cy="48988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236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0"/>
          <p:cNvSpPr txBox="1">
            <a:spLocks noGrp="1"/>
          </p:cNvSpPr>
          <p:nvPr>
            <p:ph type="title"/>
          </p:nvPr>
        </p:nvSpPr>
        <p:spPr>
          <a:xfrm>
            <a:off x="838200" y="404595"/>
            <a:ext cx="10515600" cy="1325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ja" altLang="en-US" sz="2400" dirty="0"/>
              <a:t>リーマン球面</a:t>
            </a:r>
            <a:endParaRPr dirty="0"/>
          </a:p>
          <a:p>
            <a:r>
              <a:rPr lang="ja" dirty="0"/>
              <a:t>小円</a:t>
            </a:r>
            <a:r>
              <a:rPr lang="en-US" altLang="ja" dirty="0"/>
              <a:t> </a:t>
            </a:r>
            <a:r>
              <a:rPr lang="en-US" altLang="ja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circle</a:t>
            </a:r>
            <a:r>
              <a:rPr lang="ja" dirty="0"/>
              <a:t>・大円</a:t>
            </a:r>
            <a:r>
              <a:rPr lang="en-US" altLang="ja" dirty="0"/>
              <a:t> </a:t>
            </a:r>
            <a:r>
              <a:rPr lang="en-US" altLang="ja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orthodrome, Riemann circle</a:t>
            </a:r>
            <a:endParaRPr sz="24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8" name="Google Shape;278;p5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58365"/>
                <a:ext cx="10393680" cy="4351200"/>
              </a:xfrm>
              <a:prstGeom prst="rect">
                <a:avLst/>
              </a:prstGeom>
            </p:spPr>
            <p:txBody>
              <a:bodyPr spcFirstLastPara="1" vert="horz" wrap="square" lIns="91433" tIns="45700" rIns="91433" bIns="45700" rtlCol="0" anchor="t" anchorCtr="0">
                <a:noAutofit/>
              </a:bodyPr>
              <a:lstStyle/>
              <a:p>
                <a:pPr marL="0" indent="0">
                  <a:spcBef>
                    <a:spcPts val="1067"/>
                  </a:spcBef>
                  <a:buNone/>
                </a:pPr>
                <a:r>
                  <a:rPr lang="en-US" altLang="ja-JP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en-US" altLang="ja-JP" dirty="0"/>
                  <a:t> 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小円</a:t>
                </a:r>
                <a:endParaRPr lang="ja-JP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 dirty="0"/>
                  <a:t>球面</a:t>
                </a:r>
                <a:r>
                  <a:rPr lang="en-US" altLang="ja-JP" dirty="0"/>
                  <a:t>(</a:t>
                </a:r>
                <a14:m>
                  <m:oMath xmlns:m="http://schemas.openxmlformats.org/officeDocument/2006/math">
                    <m:r>
                      <a:rPr lang="ja-JP" altLang="en-US" sz="3200" i="1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ar-AE" altLang="ja" sz="32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sz="32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sz="32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ja" sz="3200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をナイフで切り分けた時に見られる断面の円のこと．</a:t>
                </a:r>
                <a:r>
                  <a:rPr lang="ja-JP" altLang="en-US"/>
                  <a:t>たくさんある．無限にある．</a:t>
                </a:r>
                <a:endParaRPr lang="ja-JP" altLang="en-US" dirty="0"/>
              </a:p>
              <a:p>
                <a:pPr marL="0" indent="0">
                  <a:spcBef>
                    <a:spcPts val="1067"/>
                  </a:spcBef>
                  <a:buNone/>
                </a:pPr>
                <a:endParaRPr lang="ja-JP" altLang="en-US" dirty="0"/>
              </a:p>
              <a:p>
                <a:pPr marL="0" indent="0">
                  <a:spcBef>
                    <a:spcPts val="1067"/>
                  </a:spcBef>
                  <a:buNone/>
                </a:pPr>
                <a:r>
                  <a:rPr lang="en-US" altLang="ja-JP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 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大</a:t>
                </a:r>
                <a:r>
                  <a:rPr lang="ja-JP" altLang="en-US"/>
                  <a:t>円</a:t>
                </a:r>
                <a:endParaRPr lang="ja-JP" altLang="en-US" dirty="0"/>
              </a:p>
              <a:p>
                <a:pPr marL="0" indent="0">
                  <a:spcBef>
                    <a:spcPts val="1067"/>
                  </a:spcBef>
                  <a:buNone/>
                </a:pPr>
                <a:r>
                  <a:rPr lang="ja-JP" altLang="en-US" dirty="0"/>
                  <a:t>小円のうち，球の原点を通るもの（もっとも断面が大きい小円．つまり大円の半径は球の半径と等しい）．</a:t>
                </a:r>
                <a:r>
                  <a:rPr lang="ja-JP" altLang="en-US"/>
                  <a:t>リーマン円ともいう．</a:t>
                </a:r>
                <a:endParaRPr lang="ja-JP" altLang="en-US" dirty="0"/>
              </a:p>
            </p:txBody>
          </p:sp>
        </mc:Choice>
        <mc:Fallback>
          <p:sp>
            <p:nvSpPr>
              <p:cNvPr id="278" name="Google Shape;278;p5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58365"/>
                <a:ext cx="10393680" cy="4351200"/>
              </a:xfrm>
              <a:prstGeom prst="rect">
                <a:avLst/>
              </a:prstGeom>
              <a:blipFill>
                <a:blip r:embed="rId3"/>
                <a:stretch>
                  <a:fillRect l="-1099" r="-464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6427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0"/>
          <p:cNvSpPr txBox="1">
            <a:spLocks noGrp="1"/>
          </p:cNvSpPr>
          <p:nvPr>
            <p:ph type="title"/>
          </p:nvPr>
        </p:nvSpPr>
        <p:spPr>
          <a:xfrm>
            <a:off x="838200" y="404595"/>
            <a:ext cx="10515600" cy="1325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ja" altLang="en-US" sz="2400" dirty="0"/>
              <a:t>リーマン球面</a:t>
            </a:r>
            <a:endParaRPr dirty="0"/>
          </a:p>
          <a:p>
            <a:pPr>
              <a:spcBef>
                <a:spcPts val="0"/>
              </a:spcBef>
            </a:pPr>
            <a:r>
              <a:rPr lang="ja" dirty="0"/>
              <a:t>小円・大円</a:t>
            </a:r>
            <a:endParaRPr dirty="0"/>
          </a:p>
        </p:txBody>
      </p:sp>
      <p:pic>
        <p:nvPicPr>
          <p:cNvPr id="5" name="図 4" descr="輸送 が含まれている画像&#10;&#10;自動的に生成された説明">
            <a:extLst>
              <a:ext uri="{FF2B5EF4-FFF2-40B4-BE49-F238E27FC236}">
                <a16:creationId xmlns:a16="http://schemas.microsoft.com/office/drawing/2014/main" id="{B5B817B3-971A-B646-80F9-E53A5241F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77" y="1487924"/>
            <a:ext cx="4829913" cy="4791088"/>
          </a:xfrm>
          <a:prstGeom prst="rect">
            <a:avLst/>
          </a:prstGeom>
        </p:spPr>
      </p:pic>
      <p:pic>
        <p:nvPicPr>
          <p:cNvPr id="7" name="図 6" descr="ライト が含まれている画像&#10;&#10;自動的に生成された説明">
            <a:extLst>
              <a:ext uri="{FF2B5EF4-FFF2-40B4-BE49-F238E27FC236}">
                <a16:creationId xmlns:a16="http://schemas.microsoft.com/office/drawing/2014/main" id="{21AFA83D-D37C-F74E-ADFF-4855DE7E8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" y="1496376"/>
            <a:ext cx="4663440" cy="4782635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8909C2C-814F-8046-9568-8061723AAEA5}"/>
              </a:ext>
            </a:extLst>
          </p:cNvPr>
          <p:cNvSpPr txBox="1"/>
          <p:nvPr/>
        </p:nvSpPr>
        <p:spPr>
          <a:xfrm>
            <a:off x="10991307" y="359423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大円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233D8D69-9511-444D-98C9-8FF109A4C794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10099201" y="3825066"/>
            <a:ext cx="892106" cy="245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2F87A92-9C2F-B347-818A-5465C985C1DA}"/>
              </a:ext>
            </a:extLst>
          </p:cNvPr>
          <p:cNvSpPr txBox="1"/>
          <p:nvPr/>
        </p:nvSpPr>
        <p:spPr>
          <a:xfrm>
            <a:off x="10991306" y="253453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/>
              <a:t>小円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C2BEE2CD-5EBB-2042-A825-B919D9121EF7}"/>
              </a:ext>
            </a:extLst>
          </p:cNvPr>
          <p:cNvCxnSpPr>
            <a:stCxn id="13" idx="1"/>
          </p:cNvCxnSpPr>
          <p:nvPr/>
        </p:nvCxnSpPr>
        <p:spPr>
          <a:xfrm flipH="1">
            <a:off x="9923721" y="2765365"/>
            <a:ext cx="1067585" cy="417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0D1407EB-534A-D743-971C-992C24D3FCE6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0008784" y="2765365"/>
            <a:ext cx="982522" cy="663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7298B4EC-2DC7-1D47-8D4C-E36D0FE41BF3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0099201" y="2765365"/>
            <a:ext cx="892105" cy="892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59F9596A-F480-834E-AB12-AD9288386B2E}"/>
              </a:ext>
            </a:extLst>
          </p:cNvPr>
          <p:cNvCxnSpPr>
            <a:cxnSpLocks/>
          </p:cNvCxnSpPr>
          <p:nvPr/>
        </p:nvCxnSpPr>
        <p:spPr>
          <a:xfrm flipH="1">
            <a:off x="9739423" y="2739717"/>
            <a:ext cx="1251883" cy="258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DC4B3EF-4F28-0249-B94A-513CF4DAA9F9}"/>
              </a:ext>
            </a:extLst>
          </p:cNvPr>
          <p:cNvCxnSpPr>
            <a:cxnSpLocks/>
          </p:cNvCxnSpPr>
          <p:nvPr/>
        </p:nvCxnSpPr>
        <p:spPr>
          <a:xfrm flipH="1">
            <a:off x="9519684" y="2738068"/>
            <a:ext cx="1471621" cy="7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874596CB-4774-4A4F-9008-023AE15C06C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0099200" y="2765365"/>
            <a:ext cx="892106" cy="1279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76396C0A-AAFA-7646-9D2E-31C4940528C9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0033717" y="2765365"/>
            <a:ext cx="957589" cy="1572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F5A20D20-86C1-514A-8310-8D2DAC2F7638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10099200" y="2765365"/>
            <a:ext cx="892106" cy="1084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030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ja" altLang="en-US" sz="2400" dirty="0"/>
              <a:t>リーマン球面</a:t>
            </a:r>
            <a:endParaRPr dirty="0"/>
          </a:p>
          <a:p>
            <a:pPr>
              <a:spcBef>
                <a:spcPts val="0"/>
              </a:spcBef>
            </a:pPr>
            <a:r>
              <a:rPr lang="ja" dirty="0"/>
              <a:t>北極点</a:t>
            </a:r>
            <a:r>
              <a:rPr lang="en-US" altLang="ja" dirty="0"/>
              <a:t> </a:t>
            </a:r>
            <a:r>
              <a:rPr lang="en-US" altLang="ja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Pole</a:t>
            </a:r>
            <a:endParaRPr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4" name="Google Shape;284;p5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5257800" cy="4351200"/>
              </a:xfrm>
              <a:prstGeom prst="rect">
                <a:avLst/>
              </a:prstGeom>
            </p:spPr>
            <p:txBody>
              <a:bodyPr spcFirstLastPara="1" vert="horz" wrap="square" lIns="91433" tIns="45700" rIns="91433" bIns="45700" rtlCol="0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ja" dirty="0"/>
                  <a:t>中心を原点にとった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" dirty="0"/>
                  <a:t>の単位球（半径１の球）を考える．</a:t>
                </a:r>
                <a:endParaRPr dirty="0"/>
              </a:p>
              <a:p>
                <a:pPr marL="0" indent="0">
                  <a:spcBef>
                    <a:spcPts val="1067"/>
                  </a:spcBef>
                  <a:buNone/>
                </a:pPr>
                <a:r>
                  <a:rPr lang="ja" dirty="0"/>
                  <a:t>点N(0, 0, 1)にとる．この点Nを北極点という．</a:t>
                </a:r>
                <a:endParaRPr dirty="0"/>
              </a:p>
              <a:p>
                <a:pPr marL="0" indent="0">
                  <a:spcBef>
                    <a:spcPts val="1067"/>
                  </a:spcBef>
                  <a:buNone/>
                </a:pPr>
                <a:endParaRPr dirty="0"/>
              </a:p>
            </p:txBody>
          </p:sp>
        </mc:Choice>
        <mc:Fallback>
          <p:sp>
            <p:nvSpPr>
              <p:cNvPr id="284" name="Google Shape;284;p5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5257800" cy="4351200"/>
              </a:xfrm>
              <a:prstGeom prst="rect">
                <a:avLst/>
              </a:prstGeom>
              <a:blipFill>
                <a:blip r:embed="rId3"/>
                <a:stretch>
                  <a:fillRect l="-2169" r="-72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F5C68190-76AF-AB47-84E6-A918033058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73"/>
          <a:stretch/>
        </p:blipFill>
        <p:spPr>
          <a:xfrm>
            <a:off x="6416040" y="912813"/>
            <a:ext cx="5560528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1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89" name="Google Shape;289;p5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458392"/>
                <a:ext cx="5257800" cy="4351200"/>
              </a:xfrm>
              <a:prstGeom prst="rect">
                <a:avLst/>
              </a:prstGeom>
            </p:spPr>
            <p:txBody>
              <a:bodyPr spcFirstLastPara="1" vert="horz" wrap="square" lIns="91433" tIns="45700" rIns="91433" bIns="45700" rtlCol="0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ja-JP" altLang="en-US"/>
                  <a:t>球面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をガウス平面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/>
                  <a:t>に</a:t>
                </a:r>
                <a:r>
                  <a:rPr lang="ja-JP" altLang="en-US" dirty="0"/>
                  <a:t>配置し，球の中心を原点と重ねる．</a:t>
                </a:r>
              </a:p>
              <a:p>
                <a:pPr marL="0" indent="0">
                  <a:buNone/>
                </a:pPr>
                <a:r>
                  <a:rPr lang="ja-JP" altLang="en-US"/>
                  <a:t>北極点</a:t>
                </a:r>
                <a:r>
                  <a:rPr lang="fr-CA" altLang="ja" dirty="0"/>
                  <a:t>N</a:t>
                </a:r>
                <a:r>
                  <a:rPr lang="ja-JP" altLang="en-US" dirty="0"/>
                  <a:t>と</a:t>
                </a:r>
                <a:r>
                  <a:rPr lang="ja-JP" altLang="en-US"/>
                  <a:t>任意の点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∖{</m:t>
                    </m:r>
                    <m:r>
                      <m:rPr>
                        <m:sty m:val="p"/>
                      </m:rPr>
                      <a:rPr lang="en-US" altLang="ja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/>
                  <a:t>を</a:t>
                </a:r>
                <a:r>
                  <a:rPr lang="ja-JP" altLang="en-US" dirty="0"/>
                  <a:t>通る直線</a:t>
                </a:r>
                <a:r>
                  <a:rPr lang="ja-JP" altLang="en-US"/>
                  <a:t>で結ぶ．</a:t>
                </a:r>
                <a:endParaRPr lang="ja-JP" altLang="en-US" dirty="0"/>
              </a:p>
              <a:p>
                <a:pPr marL="0" indent="0">
                  <a:buNone/>
                </a:pPr>
                <a:r>
                  <a:rPr lang="ja-JP" altLang="en-US"/>
                  <a:t>すると点</a:t>
                </a:r>
                <a:r>
                  <a:rPr lang="en-US" altLang="ja-JP" dirty="0"/>
                  <a:t>P</a:t>
                </a:r>
                <a:r>
                  <a:rPr lang="ja-JP" altLang="en-US"/>
                  <a:t>を点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)∈</m:t>
                    </m:r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dirty="0"/>
                  <a:t>に写す写像を定義できる．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j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∖{</m:t>
                      </m:r>
                      <m:r>
                        <m:rPr>
                          <m:sty m:val="p"/>
                        </m:rPr>
                        <a:rPr lang="en-US" altLang="ja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}→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ja-JP" altLang="en-US"/>
                  <a:t>ちなみに写像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/>
                  <a:t>は全単射．</a:t>
                </a:r>
                <a:endParaRPr lang="ar-AE" dirty="0"/>
              </a:p>
            </p:txBody>
          </p:sp>
        </mc:Choice>
        <mc:Fallback>
          <p:sp>
            <p:nvSpPr>
              <p:cNvPr id="289" name="Google Shape;289;p5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458392"/>
                <a:ext cx="5257800" cy="4351200"/>
              </a:xfrm>
              <a:prstGeom prst="rect">
                <a:avLst/>
              </a:prstGeom>
              <a:blipFill>
                <a:blip r:embed="rId3"/>
                <a:stretch>
                  <a:fillRect l="-2169" r="-89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0" name="Google Shape;290;p52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-8"/>
                <a:ext cx="10515600" cy="1325600"/>
              </a:xfrm>
              <a:prstGeom prst="rect">
                <a:avLst/>
              </a:prstGeom>
            </p:spPr>
            <p:txBody>
              <a:bodyPr spcFirstLastPara="1" vert="horz" wrap="square" lIns="91433" tIns="45700" rIns="91433" bIns="45700" rtlCol="0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Clr>
                    <a:schemeClr val="dk1"/>
                  </a:buClr>
                  <a:buSzPts val="1100"/>
                </a:pPr>
                <a:r>
                  <a:rPr lang="ja" altLang="en-US" sz="24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立体投影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" dirty="0"/>
                  <a:t> </a:t>
                </a:r>
                <a:r>
                  <a:rPr lang="en-US" altLang="ja" sz="2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stereographic projection</a:t>
                </a:r>
                <a:r>
                  <a:rPr lang="ar-AE" altLang="ja" sz="2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endParaRPr sz="3733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90" name="Google Shape;290;p5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-8"/>
                <a:ext cx="10515600" cy="1325600"/>
              </a:xfrm>
              <a:prstGeom prst="rect">
                <a:avLst/>
              </a:prstGeom>
              <a:blipFill>
                <a:blip r:embed="rId4"/>
                <a:stretch>
                  <a:fillRect l="-2292" b="-115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871764BA-54EE-EB40-88D1-97C68120AA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2"/>
          <a:stretch/>
        </p:blipFill>
        <p:spPr>
          <a:xfrm>
            <a:off x="6477001" y="1458393"/>
            <a:ext cx="5390383" cy="494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359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95" name="Google Shape;295;p5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458392"/>
                <a:ext cx="10515600" cy="4351200"/>
              </a:xfrm>
              <a:prstGeom prst="rect">
                <a:avLst/>
              </a:prstGeom>
            </p:spPr>
            <p:txBody>
              <a:bodyPr spcFirstLastPara="1" vert="horz" wrap="square" lIns="91433" tIns="45700" rIns="91433" bIns="45700" rtlCol="0" anchor="t" anchorCtr="0">
                <a:noAutofit/>
              </a:bodyPr>
              <a:lstStyle/>
              <a:p>
                <a:pPr marL="0" indent="0">
                  <a:spcBef>
                    <a:spcPts val="1067"/>
                  </a:spcBef>
                  <a:buNone/>
                </a:pPr>
                <a:r>
                  <a:rPr lang="ja-JP" altLang="en-US"/>
                  <a:t>手順</a:t>
                </a:r>
                <a:endParaRPr lang="en-US" altLang="ja-JP" dirty="0"/>
              </a:p>
              <a:p>
                <a:pPr indent="-609585">
                  <a:buSzPct val="100000"/>
                  <a:buFont typeface="+mj-lt"/>
                  <a:buAutoNum type="arabicPeriod"/>
                </a:pPr>
                <a:r>
                  <a:rPr lang="ja-JP" altLang="en-US"/>
                  <a:t>任意の平面の点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/>
                  <a:t>をとる</a:t>
                </a:r>
                <a:endParaRPr lang="en-US" altLang="ja-JP" dirty="0"/>
              </a:p>
              <a:p>
                <a:pPr indent="-609585">
                  <a:buSzPct val="100000"/>
                  <a:buFont typeface="+mj-lt"/>
                  <a:buAutoNum type="arabicPeriod"/>
                </a:pPr>
                <a:r>
                  <a:rPr lang="ja-JP" altLang="en-US"/>
                  <a:t>逆像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ar-AE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ja-JP" altLang="en-US"/>
                  <a:t>を考える</a:t>
                </a:r>
                <a:endParaRPr lang="en-US" altLang="ja-JP" dirty="0"/>
              </a:p>
              <a:p>
                <a:pPr indent="-609585">
                  <a:buSzPct val="100000"/>
                  <a:buFont typeface="+mj-lt"/>
                  <a:buAutoNum type="arabicPeriod"/>
                </a:pPr>
                <a:r>
                  <a:rPr lang="ja-JP" altLang="en-US"/>
                  <a:t>定義から計算して逆写像であることを確認する</a:t>
                </a:r>
                <a:endParaRPr lang="en-US" altLang="ja-JP" dirty="0"/>
              </a:p>
              <a:p>
                <a:pPr marL="0" indent="0">
                  <a:buSzPct val="100000"/>
                  <a:buNone/>
                </a:pPr>
                <a:endParaRPr lang="en-US" altLang="ja-JP" dirty="0"/>
              </a:p>
              <a:p>
                <a:pPr marL="0" indent="0">
                  <a:buSzPct val="100000"/>
                  <a:buNone/>
                </a:pPr>
                <a:r>
                  <a:rPr lang="ja-JP" altLang="en-US"/>
                  <a:t>ちなみに</a:t>
                </a:r>
                <a:endParaRPr lang="en-US" altLang="ja-JP" dirty="0"/>
              </a:p>
              <a:p>
                <a:pPr marL="0" indent="0">
                  <a:buSzPct val="100000"/>
                  <a:buNone/>
                </a:pPr>
                <a:r>
                  <a:rPr lang="en-US" altLang="ja-JP" dirty="0"/>
                  <a:t>(</a:t>
                </a:r>
                <a:r>
                  <a:rPr lang="ja-JP" altLang="en-US"/>
                  <a:t>写像</a:t>
                </a:r>
                <a:r>
                  <a:rPr lang="en-US" altLang="ja-JP" dirty="0"/>
                  <a:t>f</a:t>
                </a:r>
                <a:r>
                  <a:rPr lang="ja-JP" altLang="en-US"/>
                  <a:t>が全単射である</a:t>
                </a:r>
                <a:r>
                  <a:rPr lang="en-US" altLang="ja-JP" dirty="0"/>
                  <a:t>)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altLang="ja-JP" dirty="0"/>
                  <a:t>(f</a:t>
                </a:r>
                <a:r>
                  <a:rPr lang="ja-JP" altLang="en-US"/>
                  <a:t>の逆写像が存在する</a:t>
                </a:r>
                <a:r>
                  <a:rPr lang="en-US" altLang="ja-JP" dirty="0"/>
                  <a:t>)</a:t>
                </a:r>
              </a:p>
            </p:txBody>
          </p:sp>
        </mc:Choice>
        <mc:Fallback>
          <p:sp>
            <p:nvSpPr>
              <p:cNvPr id="295" name="Google Shape;295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458392"/>
                <a:ext cx="10515600" cy="4351200"/>
              </a:xfrm>
              <a:prstGeom prst="rect">
                <a:avLst/>
              </a:prstGeom>
              <a:blipFill>
                <a:blip r:embed="rId3"/>
                <a:stretch>
                  <a:fillRect l="-13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6" name="Google Shape;296;p5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-8"/>
                <a:ext cx="10515600" cy="1325600"/>
              </a:xfrm>
              <a:prstGeom prst="rect">
                <a:avLst/>
              </a:prstGeom>
            </p:spPr>
            <p:txBody>
              <a:bodyPr spcFirstLastPara="1" vert="horz" wrap="square" lIns="91433" tIns="45700" rIns="91433" bIns="45700" rtlCol="0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ja" altLang="en-US" sz="24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写像</a:t>
                </a:r>
                <a:r>
                  <a:rPr lang="ar-AE" altLang="j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 dirty="0"/>
                  <a:t>の全</a:t>
                </a:r>
                <a:r>
                  <a:rPr lang="ja-JP" altLang="en-US"/>
                  <a:t>単射性を示す手順</a:t>
                </a:r>
                <a:endParaRPr dirty="0"/>
              </a:p>
            </p:txBody>
          </p:sp>
        </mc:Choice>
        <mc:Fallback>
          <p:sp>
            <p:nvSpPr>
              <p:cNvPr id="296" name="Google Shape;296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-8"/>
                <a:ext cx="10515600" cy="1325600"/>
              </a:xfrm>
              <a:prstGeom prst="rect">
                <a:avLst/>
              </a:prstGeom>
              <a:blipFill>
                <a:blip r:embed="rId4"/>
                <a:stretch>
                  <a:fillRect l="-2292" b="-115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4004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838200" y="241269"/>
            <a:ext cx="10515600" cy="5935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 marL="812780" indent="-685783">
              <a:lnSpc>
                <a:spcPct val="115000"/>
              </a:lnSpc>
              <a:spcBef>
                <a:spcPts val="0"/>
              </a:spcBef>
              <a:buSzPts val="2100"/>
              <a:buFont typeface="+mj-lt"/>
              <a:buAutoNum type="arabicPeriod"/>
            </a:pPr>
            <a:r>
              <a:rPr lang="ja" altLang="en-US" sz="4400" dirty="0"/>
              <a:t>複素数の基礎</a:t>
            </a:r>
            <a:endParaRPr dirty="0"/>
          </a:p>
          <a:p>
            <a:pPr marL="1219170" lvl="1" indent="-457189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ja" altLang="en-US" sz="2000" dirty="0"/>
              <a:t>複素数・実部・虚部</a:t>
            </a:r>
            <a:endParaRPr lang="en-US" altLang="ja" sz="2000" dirty="0"/>
          </a:p>
          <a:p>
            <a:pPr marL="1219170" lvl="1" indent="-457189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ja" altLang="en-US" sz="2000" dirty="0"/>
              <a:t>複素共役・絶対値</a:t>
            </a:r>
            <a:endParaRPr sz="2000" dirty="0"/>
          </a:p>
          <a:p>
            <a:pPr marL="1219170" lvl="1" indent="-457189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ja" altLang="en-US" sz="2000" dirty="0"/>
              <a:t>ガウス平面</a:t>
            </a:r>
            <a:endParaRPr sz="2000" dirty="0"/>
          </a:p>
          <a:p>
            <a:pPr marL="1219170" lvl="1" indent="-457189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ja" altLang="en-US" sz="2000" dirty="0"/>
              <a:t>複素数の方程式</a:t>
            </a:r>
            <a:endParaRPr sz="2000" dirty="0"/>
          </a:p>
          <a:p>
            <a:pPr marL="1828754" lvl="2" indent="-457189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ja" dirty="0"/>
              <a:t>円</a:t>
            </a:r>
            <a:endParaRPr dirty="0"/>
          </a:p>
          <a:p>
            <a:pPr marL="1828754" lvl="2" indent="-457189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ja" dirty="0"/>
              <a:t>直線</a:t>
            </a:r>
            <a:endParaRPr dirty="0"/>
          </a:p>
          <a:p>
            <a:pPr marL="1219170" lvl="1" indent="-457189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ja" altLang="en-US" sz="2000" dirty="0"/>
              <a:t>一次変換</a:t>
            </a:r>
            <a:endParaRPr sz="2000" dirty="0"/>
          </a:p>
          <a:p>
            <a:pPr marL="1828754" lvl="2" indent="-457189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ja" dirty="0"/>
              <a:t>和：平行移動</a:t>
            </a:r>
            <a:endParaRPr dirty="0"/>
          </a:p>
          <a:p>
            <a:pPr marL="1828754" lvl="2" indent="-457189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ja" dirty="0"/>
              <a:t>積：</a:t>
            </a:r>
            <a:r>
              <a:rPr lang="ja-JP" altLang="en-US"/>
              <a:t>拡大・</a:t>
            </a:r>
            <a:r>
              <a:rPr lang="ja" dirty="0"/>
              <a:t>回転</a:t>
            </a:r>
            <a:endParaRPr dirty="0"/>
          </a:p>
          <a:p>
            <a:pPr marL="1828754" lvl="2" indent="-457189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ja-JP" altLang="en-US"/>
              <a:t>逆数：反転</a:t>
            </a:r>
            <a:endParaRPr lang="en-US" altLang="ja-JP" dirty="0"/>
          </a:p>
          <a:p>
            <a:pPr marL="1828754" lvl="2" indent="-457189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ja" dirty="0"/>
              <a:t>式・合成</a:t>
            </a:r>
            <a:endParaRPr lang="en-US" altLang="ja" dirty="0"/>
          </a:p>
          <a:p>
            <a:pPr lvl="1" indent="-457189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ja-JP" altLang="en-US"/>
              <a:t>一次分数変換</a:t>
            </a:r>
            <a:endParaRPr lang="en-US" altLang="ja-JP" dirty="0"/>
          </a:p>
          <a:p>
            <a:pPr lvl="1" indent="-457189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ja-JP" altLang="en-US"/>
              <a:t>拡張複素数</a:t>
            </a:r>
            <a:endParaRPr lang="en-US" altLang="ja" dirty="0"/>
          </a:p>
          <a:p>
            <a:pPr lvl="1" indent="-457189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endParaRPr lang="en-US" altLang="ja" dirty="0"/>
          </a:p>
        </p:txBody>
      </p:sp>
    </p:spTree>
    <p:extLst>
      <p:ext uri="{BB962C8B-B14F-4D97-AF65-F5344CB8AC3E}">
        <p14:creationId xmlns:p14="http://schemas.microsoft.com/office/powerpoint/2010/main" val="39917900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95" name="Google Shape;295;p5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458392"/>
                <a:ext cx="10515600" cy="4351200"/>
              </a:xfrm>
              <a:prstGeom prst="rect">
                <a:avLst/>
              </a:prstGeom>
            </p:spPr>
            <p:txBody>
              <a:bodyPr spcFirstLastPara="1" vert="horz" wrap="square" lIns="91433" tIns="45700" rIns="91433" bIns="45700" rtlCol="0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ja" dirty="0"/>
                  <a:t>登場人物：「拡張複素数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" dirty="0"/>
                  <a:t>」と「北極点N」</a:t>
                </a:r>
                <a:r>
                  <a:rPr lang="ja" altLang="en-US" dirty="0"/>
                  <a:t>「</a:t>
                </a:r>
                <a:r>
                  <a:rPr lang="ja-JP" altLang="en-US"/>
                  <a:t>写像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" altLang="en-US" dirty="0"/>
                  <a:t>」</a:t>
                </a:r>
                <a:endParaRPr dirty="0"/>
              </a:p>
              <a:p>
                <a:pPr marL="0" indent="0">
                  <a:spcBef>
                    <a:spcPts val="1067"/>
                  </a:spcBef>
                  <a:buNone/>
                </a:pPr>
                <a:endParaRPr dirty="0"/>
              </a:p>
              <a:p>
                <a:pPr marL="0" indent="0">
                  <a:buNone/>
                </a:pPr>
                <a:r>
                  <a:rPr lang="ja" dirty="0"/>
                  <a:t>写像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" dirty="0"/>
                  <a:t>では北極点Nから写す像を定義していない．</a:t>
                </a:r>
                <a:endParaRPr dirty="0"/>
              </a:p>
              <a:p>
                <a:pPr marL="0" indent="0">
                  <a:buNone/>
                </a:pPr>
                <a:r>
                  <a:rPr lang="ja" dirty="0"/>
                  <a:t>ここで，北極点Nを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" dirty="0"/>
                  <a:t>（ただの記号）に写すとすると，</a:t>
                </a:r>
                <a:endParaRPr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sSup>
                        <m:sSupPr>
                          <m:ctrlP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altLang="ja-JP" dirty="0"/>
              </a:p>
              <a:p>
                <a:pPr marL="0" indent="0">
                  <a:spcBef>
                    <a:spcPts val="1067"/>
                  </a:spcBef>
                  <a:buNone/>
                </a:pPr>
                <a:r>
                  <a:rPr lang="ja" dirty="0"/>
                  <a:t>と拡張できる．</a:t>
                </a:r>
                <a:endParaRPr lang="en-US" altLang="ja" dirty="0"/>
              </a:p>
              <a:p>
                <a:pPr marL="0" indent="0">
                  <a:buNone/>
                </a:pPr>
                <a:r>
                  <a:rPr lang="ja-JP" altLang="en-US"/>
                  <a:t>全単射の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/>
                  <a:t>に全く新しい対応を拡張したので，</a:t>
                </a:r>
                <a:r>
                  <a:rPr lang="el-GR" altLang="j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ja-JP" altLang="en-US" dirty="0"/>
                  <a:t>が全単</a:t>
                </a:r>
                <a:r>
                  <a:rPr lang="ja-JP" altLang="en-US"/>
                  <a:t>射であることは明らかである．</a:t>
                </a:r>
                <a:endParaRPr dirty="0"/>
              </a:p>
            </p:txBody>
          </p:sp>
        </mc:Choice>
        <mc:Fallback>
          <p:sp>
            <p:nvSpPr>
              <p:cNvPr id="295" name="Google Shape;295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458392"/>
                <a:ext cx="10515600" cy="4351200"/>
              </a:xfrm>
              <a:prstGeom prst="rect">
                <a:avLst/>
              </a:prstGeom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6" name="Google Shape;296;p5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-8"/>
                <a:ext cx="10515600" cy="1325600"/>
              </a:xfrm>
              <a:prstGeom prst="rect">
                <a:avLst/>
              </a:prstGeom>
            </p:spPr>
            <p:txBody>
              <a:bodyPr spcFirstLastPara="1" vert="horz" wrap="square" lIns="91433" tIns="45700" rIns="91433" bIns="45700" rtlCol="0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ja" altLang="en-US" sz="24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endParaRPr dirty="0"/>
              </a:p>
            </p:txBody>
          </p:sp>
        </mc:Choice>
        <mc:Fallback>
          <p:sp>
            <p:nvSpPr>
              <p:cNvPr id="296" name="Google Shape;296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-8"/>
                <a:ext cx="10515600" cy="1325600"/>
              </a:xfrm>
              <a:prstGeom prst="rect">
                <a:avLst/>
              </a:prstGeom>
              <a:blipFill>
                <a:blip r:embed="rId4"/>
                <a:stretch>
                  <a:fillRect l="-2292" b="-115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2010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7" name="Google Shape;307;p5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458401"/>
                <a:ext cx="10515600" cy="4784400"/>
              </a:xfrm>
              <a:prstGeom prst="rect">
                <a:avLst/>
              </a:prstGeom>
            </p:spPr>
            <p:txBody>
              <a:bodyPr spcFirstLastPara="1" vert="horz" wrap="square" lIns="91433" tIns="45700" rIns="91433" bIns="45700" rtlCol="0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-JP" sz="2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en-US" altLang="ja-JP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球面からそれ自身への写像</a:t>
                </a:r>
                <a:endParaRPr lang="en-US" altLang="ja-JP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/>
                  <a:t>「</a:t>
                </a:r>
                <a:r>
                  <a:rPr lang="ja-JP" altLang="en-US" dirty="0"/>
                  <a:t>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" altLang="ar-AE" dirty="0"/>
                  <a:t>」「</a:t>
                </a:r>
                <a:r>
                  <a:rPr lang="ja-JP" altLang="en-US" dirty="0"/>
                  <a:t>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" altLang="el-GR" dirty="0"/>
                  <a:t>」</a:t>
                </a:r>
                <a:endParaRPr lang="el-GR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)≔</m:t>
                    </m:r>
                    <m:sSup>
                      <m:sSupPr>
                        <m:ctrlPr>
                          <a:rPr lang="ar-AE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ar-AE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)))</m:t>
                    </m:r>
                  </m:oMath>
                </a14:m>
                <a:r>
                  <a:rPr lang="ja" altLang="fr-CA" dirty="0"/>
                  <a:t>（</a:t>
                </a:r>
                <a:r>
                  <a:rPr lang="fr-CA" altLang="ja" dirty="0"/>
                  <a:t>P</a:t>
                </a:r>
                <a:r>
                  <a:rPr lang="ja-JP" altLang="en-US" dirty="0"/>
                  <a:t>はリーマン球面上の任意の点）</a:t>
                </a:r>
              </a:p>
              <a:p>
                <a:pPr lvl="0"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ja-JP" altLang="en-US"/>
                  <a:t>で点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ar-AE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/>
                  <a:t>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/>
                  <a:t>の</a:t>
                </a:r>
                <a:r>
                  <a:rPr lang="ja-JP" altLang="en-US" dirty="0"/>
                  <a:t>世界へ写す</a:t>
                </a:r>
              </a:p>
              <a:p>
                <a:pPr>
                  <a:spcBef>
                    <a:spcPts val="0"/>
                  </a:spcBef>
                  <a:buChar char="-"/>
                </a:pPr>
                <a:r>
                  <a:rPr lang="el-GR" altLang="ja" dirty="0"/>
                  <a:t>Φ</a:t>
                </a:r>
                <a:r>
                  <a:rPr lang="ja-JP" altLang="en-US" dirty="0"/>
                  <a:t>で変換（平行移動</a:t>
                </a:r>
                <a:r>
                  <a:rPr lang="ja-JP" altLang="en-US"/>
                  <a:t>，回転拡大，反転）</a:t>
                </a:r>
                <a:r>
                  <a:rPr lang="ja-JP" altLang="en-US" dirty="0"/>
                  <a:t>を行う．</a:t>
                </a:r>
                <a:r>
                  <a:rPr lang="ar-AE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endParaRPr lang="fr-CA" dirty="0"/>
              </a:p>
              <a:p>
                <a:pPr>
                  <a:spcBef>
                    <a:spcPts val="0"/>
                  </a:spcBef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ja-JP" altLang="en-US"/>
                  <a:t>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/>
                  <a:t>の世界から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へ</a:t>
                </a:r>
                <a:r>
                  <a:rPr lang="ja-JP" altLang="en-US" dirty="0"/>
                  <a:t>戻す</a:t>
                </a:r>
              </a:p>
              <a:p>
                <a:pPr marL="0" indent="0">
                  <a:spcBef>
                    <a:spcPts val="1067"/>
                  </a:spcBef>
                  <a:buNone/>
                </a:pPr>
                <a:r>
                  <a:rPr lang="ja-JP" altLang="en-US" dirty="0"/>
                  <a:t>何が嬉しい？</a:t>
                </a:r>
              </a:p>
              <a:p>
                <a:pPr marL="0" indent="0">
                  <a:buNone/>
                </a:pPr>
                <a:r>
                  <a:rPr lang="ja-JP" altLang="en-US" dirty="0"/>
                  <a:t>→球上の</a:t>
                </a:r>
                <a:r>
                  <a:rPr lang="ja-JP" altLang="en-US"/>
                  <a:t>点を（一度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/>
                  <a:t>に</a:t>
                </a:r>
                <a:r>
                  <a:rPr lang="ja-JP" altLang="en-US" dirty="0"/>
                  <a:t>写すこと</a:t>
                </a:r>
                <a:r>
                  <a:rPr lang="ja-JP" altLang="en-US"/>
                  <a:t>で一）次</a:t>
                </a:r>
                <a:r>
                  <a:rPr lang="ja-JP" altLang="en-US" dirty="0"/>
                  <a:t>分数変換を用いて変換できる！！</a:t>
                </a:r>
              </a:p>
              <a:p>
                <a:pPr marL="0" indent="0">
                  <a:spcBef>
                    <a:spcPts val="1067"/>
                  </a:spcBef>
                  <a:buNone/>
                </a:pPr>
                <a:endParaRPr dirty="0"/>
              </a:p>
            </p:txBody>
          </p:sp>
        </mc:Choice>
        <mc:Fallback>
          <p:sp>
            <p:nvSpPr>
              <p:cNvPr id="307" name="Google Shape;307;p5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458401"/>
                <a:ext cx="10515600" cy="4784400"/>
              </a:xfrm>
              <a:prstGeom prst="rect">
                <a:avLst/>
              </a:prstGeom>
              <a:blipFill>
                <a:blip r:embed="rId3"/>
                <a:stretch>
                  <a:fillRect l="-10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8" name="Google Shape;308;p5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-8"/>
                <a:ext cx="10515600" cy="1325600"/>
              </a:xfrm>
              <a:prstGeom prst="rect">
                <a:avLst/>
              </a:prstGeom>
            </p:spPr>
            <p:txBody>
              <a:bodyPr spcFirstLastPara="1" vert="horz" wrap="square" lIns="91433" tIns="45700" rIns="91433" bIns="45700" rtlCol="0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ja" altLang="en-US" sz="24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球面から球面への写像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ja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endParaRPr dirty="0"/>
              </a:p>
            </p:txBody>
          </p:sp>
        </mc:Choice>
        <mc:Fallback>
          <p:sp>
            <p:nvSpPr>
              <p:cNvPr id="308" name="Google Shape;308;p5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-8"/>
                <a:ext cx="10515600" cy="1325600"/>
              </a:xfrm>
              <a:prstGeom prst="rect">
                <a:avLst/>
              </a:prstGeom>
              <a:blipFill>
                <a:blip r:embed="rId4"/>
                <a:stretch>
                  <a:fillRect l="-2292" b="-115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2668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13" name="Google Shape;313;p5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458401"/>
                <a:ext cx="10515600" cy="4784400"/>
              </a:xfrm>
              <a:prstGeom prst="rect">
                <a:avLst/>
              </a:prstGeom>
            </p:spPr>
            <p:txBody>
              <a:bodyPr spcFirstLastPara="1" vert="horz" wrap="square" lIns="91433" tIns="45700" rIns="91433" bIns="45700" rtlCol="0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fr-CA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</a:t>
                </a:r>
                <a:r>
                  <a:rPr lang="fr-CA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1.16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-JP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fr-CA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の連続性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altLang="ja-JP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ar-AE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acc>
                            <m:accPr>
                              <m:chr m:val="̃"/>
                              <m:ctrlPr>
                                <a:rPr lang="ar-AE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acc>
                            <m:accPr>
                              <m:chr m:val="̃"/>
                              <m:ctrlPr>
                                <a:rPr lang="ar-AE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limLow>
                            <m:limLow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altLang="ja-JP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ar-AE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/>
                  <a:t>を示す</a:t>
                </a:r>
                <a:endParaRPr lang="en-US" altLang="ja-JP" dirty="0"/>
              </a:p>
              <a:p>
                <a:pPr marL="0" indent="0">
                  <a:spcBef>
                    <a:spcPts val="1067"/>
                  </a:spcBef>
                  <a:buNone/>
                </a:pPr>
                <a:r>
                  <a:rPr lang="ja-JP" altLang="en-US"/>
                  <a:t>連続写像を合成すると連続写像という命題（証明略）を用いる．</a:t>
                </a:r>
                <a:endParaRPr lang="en-US" altLang="ja-JP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sSup>
                          <m:sSupPr>
                            <m:ctrlPr>
                              <a:rPr lang="ar-AE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ar-AE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ℂ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ja-JP" dirty="0"/>
                  <a:t>:</a:t>
                </a:r>
                <a:r>
                  <a:rPr lang="ar-AE" altLang="j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は連続写像なので自動的に成り立つ．</a:t>
                </a:r>
                <a:endParaRPr lang="en-US" altLang="ja-JP" dirty="0"/>
              </a:p>
              <a:p>
                <a:pPr marL="0" indent="0">
                  <a:spcBef>
                    <a:spcPts val="1067"/>
                  </a:spcBef>
                  <a:buNone/>
                </a:pPr>
                <a:endParaRPr lang="ja-JP" altLang="en-US" dirty="0"/>
              </a:p>
            </p:txBody>
          </p:sp>
        </mc:Choice>
        <mc:Fallback>
          <p:sp>
            <p:nvSpPr>
              <p:cNvPr id="313" name="Google Shape;313;p5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458401"/>
                <a:ext cx="10515600" cy="4784400"/>
              </a:xfrm>
              <a:prstGeom prst="rect">
                <a:avLst/>
              </a:prstGeom>
              <a:blipFill>
                <a:blip r:embed="rId3"/>
                <a:stretch>
                  <a:fillRect l="-1086" r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4" name="Google Shape;314;p56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-8"/>
                <a:ext cx="10515600" cy="1325600"/>
              </a:xfrm>
              <a:prstGeom prst="rect">
                <a:avLst/>
              </a:prstGeom>
            </p:spPr>
            <p:txBody>
              <a:bodyPr spcFirstLastPara="1" vert="horz" wrap="square" lIns="91433" tIns="45700" rIns="91433" bIns="45700" rtlCol="0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ja" altLang="en-US" sz="24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写像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ja" dirty="0"/>
                  <a:t>の連続性</a:t>
                </a:r>
                <a:r>
                  <a:rPr lang="en-US" altLang="ja" sz="2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</a:t>
                </a:r>
                <a:endParaRPr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4" name="Google Shape;314;p5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-8"/>
                <a:ext cx="10515600" cy="1325600"/>
              </a:xfrm>
              <a:prstGeom prst="rect">
                <a:avLst/>
              </a:prstGeom>
              <a:blipFill>
                <a:blip r:embed="rId4"/>
                <a:stretch>
                  <a:fillRect l="-2292" b="-115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7982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コンテンツ プレースホルダー 2">
                <a:extLst>
                  <a:ext uri="{FF2B5EF4-FFF2-40B4-BE49-F238E27FC236}">
                    <a16:creationId xmlns:a16="http://schemas.microsoft.com/office/drawing/2014/main" id="{16C94413-9A3E-3B4C-A737-9F789FDBF6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90726"/>
                <a:ext cx="10230224" cy="4022780"/>
              </a:xfrm>
              <a:prstGeom prst="rect">
                <a:avLst/>
              </a:prstGeom>
            </p:spPr>
            <p:txBody>
              <a:bodyPr vert="horz" lIns="121920" tIns="60960" rIns="121920" bIns="6096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ja-JP" sz="3733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3733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sz="3733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sz="3733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3733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ja-JP" sz="3733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r>
                      <a:rPr lang="en-US" altLang="ja-JP" sz="3733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ja-JP" sz="3733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ja-JP" sz="3733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ja-JP" sz="3733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ja-JP" sz="3733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𝑖𝑦</m:t>
                    </m:r>
                    <m:r>
                      <a:rPr lang="en-US" altLang="ja-JP" sz="3733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(∈</m:t>
                    </m:r>
                    <m:r>
                      <a:rPr lang="en-US" altLang="ja-JP" sz="3733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ℂ</m:t>
                    </m:r>
                    <m:r>
                      <a:rPr lang="en-US" altLang="ja-JP" sz="3733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ja-JP" altLang="en-US" sz="3733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とする</a:t>
                </a:r>
                <a:endParaRPr lang="en-US" altLang="ja-JP" sz="3733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游ゴシック" panose="020B0400000000000000" pitchFamily="34" charset="-128"/>
                  <a:cs typeface="Times New Roman" panose="02020603050405020304" pitchFamily="18" charset="0"/>
                </a:endParaRPr>
              </a:p>
              <a:p>
                <a:pPr marL="304792" indent="-304792" defTabSz="1219170">
                  <a:spcBef>
                    <a:spcPts val="1333"/>
                  </a:spcBef>
                  <a:defRPr/>
                </a:pPr>
                <a:r>
                  <a:rPr lang="en-US" altLang="ja-JP" sz="3733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</a:t>
                </a:r>
                <a:r>
                  <a:rPr lang="en-US" altLang="ja-JP" sz="37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游ゴシック" panose="020F0502020204030204"/>
                    <a:ea typeface="游ゴシック" panose="020B0400000000000000" pitchFamily="34" charset="-128"/>
                  </a:rPr>
                  <a:t>  </a:t>
                </a:r>
                <a:r>
                  <a:rPr lang="ja-JP" altLang="en-US" sz="3733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游ゴシック" panose="020F0502020204030204"/>
                    <a:ea typeface="游ゴシック" panose="020B0400000000000000" pitchFamily="34" charset="-128"/>
                  </a:rPr>
                  <a:t>複素共役</a:t>
                </a:r>
                <a:r>
                  <a:rPr lang="en-US" altLang="ja-JP" sz="37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游ゴシック" panose="020F0502020204030204"/>
                    <a:ea typeface="游ゴシック" panose="020B0400000000000000" pitchFamily="34" charset="-128"/>
                  </a:rPr>
                  <a:t> </a:t>
                </a:r>
                <a:r>
                  <a:rPr lang="en-US" altLang="ja-JP" sz="2133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complex conjugate</a:t>
                </a:r>
              </a:p>
              <a:p>
                <a:pPr marL="914377" lvl="1" indent="-304792" defTabSz="1219170">
                  <a:spcBef>
                    <a:spcPts val="667"/>
                  </a:spcBef>
                  <a:defRPr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ja-JP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ja-JP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bar>
                    <m:r>
                      <a:rPr lang="en-US" altLang="ja-JP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altLang="ja-JP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𝑖𝑦</m:t>
                    </m:r>
                  </m:oMath>
                </a14:m>
                <a:endParaRPr lang="en-US" altLang="ja-JP" sz="3200" dirty="0">
                  <a:solidFill>
                    <a:sysClr val="windowText" lastClr="000000"/>
                  </a:solidFill>
                  <a:latin typeface="游ゴシック" panose="020F0502020204030204"/>
                  <a:ea typeface="游ゴシック" panose="020B0400000000000000" pitchFamily="34" charset="-128"/>
                </a:endParaRPr>
              </a:p>
              <a:p>
                <a:pPr marL="304792" indent="-304792" defTabSz="1219170">
                  <a:spcBef>
                    <a:spcPts val="1333"/>
                  </a:spcBef>
                  <a:defRPr/>
                </a:pPr>
                <a:r>
                  <a:rPr lang="en-US" altLang="ja-JP" sz="3733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</a:t>
                </a:r>
                <a:r>
                  <a:rPr lang="en-US" altLang="ja-JP" sz="37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游ゴシック" panose="020F0502020204030204"/>
                    <a:ea typeface="游ゴシック" panose="020B0400000000000000" pitchFamily="34" charset="-128"/>
                  </a:rPr>
                  <a:t>  </a:t>
                </a:r>
                <a:r>
                  <a:rPr lang="ja-JP" altLang="en-US" sz="3733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游ゴシック" panose="020F0502020204030204"/>
                    <a:ea typeface="游ゴシック" panose="020B0400000000000000" pitchFamily="34" charset="-128"/>
                  </a:rPr>
                  <a:t>絶対値</a:t>
                </a:r>
                <a:r>
                  <a:rPr lang="en-US" altLang="ja-JP" sz="37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游ゴシック" panose="020F0502020204030204"/>
                    <a:ea typeface="游ゴシック" panose="020B0400000000000000" pitchFamily="34" charset="-128"/>
                  </a:rPr>
                  <a:t> </a:t>
                </a:r>
                <a:r>
                  <a:rPr lang="en-US" altLang="ja-JP" sz="2133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absolute value</a:t>
                </a:r>
              </a:p>
              <a:p>
                <a:pPr lvl="1">
                  <a:buClrTx/>
                  <a:defRPr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-JP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ja-JP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ja-JP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altLang="ja-JP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32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ja-JP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bar>
                      <m:barPr>
                        <m:pos m:val="top"/>
                        <m:ctrlPr>
                          <a:rPr lang="en-US" altLang="ja-JP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ja-JP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bar>
                  </m:oMath>
                </a14:m>
                <a:endParaRPr lang="en-US" altLang="ja-JP" sz="3200" dirty="0">
                  <a:solidFill>
                    <a:sysClr val="windowText" lastClr="000000"/>
                  </a:solidFill>
                  <a:latin typeface="游ゴシック" panose="020F0502020204030204"/>
                  <a:ea typeface="游ゴシック" panose="020B0400000000000000" pitchFamily="34" charset="-128"/>
                </a:endParaRPr>
              </a:p>
            </p:txBody>
          </p:sp>
        </mc:Choice>
        <mc:Fallback>
          <p:sp>
            <p:nvSpPr>
              <p:cNvPr id="4" name="コンテンツ プレースホルダー 2">
                <a:extLst>
                  <a:ext uri="{FF2B5EF4-FFF2-40B4-BE49-F238E27FC236}">
                    <a16:creationId xmlns:a16="http://schemas.microsoft.com/office/drawing/2014/main" id="{16C94413-9A3E-3B4C-A737-9F789FDBF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726"/>
                <a:ext cx="10230224" cy="4022780"/>
              </a:xfrm>
              <a:prstGeom prst="rect">
                <a:avLst/>
              </a:prstGeom>
              <a:blipFill>
                <a:blip r:embed="rId2"/>
                <a:stretch>
                  <a:fillRect l="-1363" t="-314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47;p28">
            <a:extLst>
              <a:ext uri="{FF2B5EF4-FFF2-40B4-BE49-F238E27FC236}">
                <a16:creationId xmlns:a16="http://schemas.microsoft.com/office/drawing/2014/main" id="{820E4B0E-4E69-3543-B426-82683805FAE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ja-JP" altLang="en-US" sz="2400"/>
              <a:t>複素数の基礎</a:t>
            </a:r>
            <a:endParaRPr lang="en-US" altLang="ja-JP" sz="2400" dirty="0"/>
          </a:p>
          <a:p>
            <a:pPr algn="l"/>
            <a:r>
              <a:rPr lang="ja-JP" altLang="en-US" sz="3733"/>
              <a:t>複素共役・絶対値</a:t>
            </a:r>
            <a:endParaRPr lang="ja-JP" altLang="en-US" sz="3733" dirty="0"/>
          </a:p>
        </p:txBody>
      </p:sp>
    </p:spTree>
    <p:extLst>
      <p:ext uri="{BB962C8B-B14F-4D97-AF65-F5344CB8AC3E}">
        <p14:creationId xmlns:p14="http://schemas.microsoft.com/office/powerpoint/2010/main" val="3473886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コンテンツ プレースホルダー 2">
                <a:extLst>
                  <a:ext uri="{FF2B5EF4-FFF2-40B4-BE49-F238E27FC236}">
                    <a16:creationId xmlns:a16="http://schemas.microsoft.com/office/drawing/2014/main" id="{BBAC42F2-2CB1-454E-9B26-7CA9FB2725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690726"/>
                <a:ext cx="10760103" cy="6269991"/>
              </a:xfrm>
              <a:prstGeom prst="rect">
                <a:avLst/>
              </a:prstGeom>
            </p:spPr>
            <p:txBody>
              <a:bodyPr vert="horz" lIns="121920" tIns="60960" rIns="121920" bIns="6096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04792" indent="-304792" defTabSz="1219170">
                  <a:spcBef>
                    <a:spcPts val="1333"/>
                  </a:spcBef>
                  <a:defRPr/>
                </a:pPr>
                <a:r>
                  <a:rPr lang="en-US" altLang="ja-JP" sz="3733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</a:t>
                </a:r>
                <a:r>
                  <a:rPr lang="en-US" altLang="ja-JP" sz="37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游ゴシック" panose="020F0502020204030204"/>
                    <a:ea typeface="游ゴシック" panose="020B0400000000000000" pitchFamily="34" charset="-128"/>
                  </a:rPr>
                  <a:t>  </a:t>
                </a:r>
                <a:r>
                  <a:rPr lang="ja-JP" altLang="en-US" sz="3733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游ゴシック" panose="020F0502020204030204"/>
                    <a:ea typeface="游ゴシック" panose="020B0400000000000000" pitchFamily="34" charset="-128"/>
                  </a:rPr>
                  <a:t>複素数</a:t>
                </a:r>
                <a:r>
                  <a:rPr lang="en-US" altLang="ja-JP" sz="37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游ゴシック" panose="020F0502020204030204"/>
                    <a:ea typeface="游ゴシック" panose="020B0400000000000000" pitchFamily="34" charset="-128"/>
                  </a:rPr>
                  <a:t> </a:t>
                </a:r>
                <a:r>
                  <a:rPr lang="en-US" altLang="ja-JP" sz="2133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complex number</a:t>
                </a:r>
              </a:p>
              <a:p>
                <a:pPr marL="914377" lvl="1" indent="-304792" defTabSz="1219170">
                  <a:spcBef>
                    <a:spcPts val="667"/>
                  </a:spcBef>
                  <a:defRPr/>
                </a:pPr>
                <a14:m>
                  <m:oMath xmlns:m="http://schemas.openxmlformats.org/officeDocument/2006/math">
                    <m:r>
                      <a:rPr lang="en-US" altLang="ja-JP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ja-JP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 </m:t>
                    </m:r>
                    <m:sSup>
                      <m:sSupPr>
                        <m:ctrlPr>
                          <a:rPr lang="en-US" altLang="ja-JP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ja-JP" sz="32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=−1, </m:t>
                    </m:r>
                    <m:r>
                      <a:rPr lang="ja-JP" altLang="en-US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ja-JP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ja-JP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𝑖𝑦</m:t>
                    </m:r>
                  </m:oMath>
                </a14:m>
                <a:endParaRPr lang="en-US" altLang="ja-JP" sz="3200" dirty="0">
                  <a:solidFill>
                    <a:sysClr val="windowText" lastClr="000000"/>
                  </a:solidFill>
                  <a:latin typeface="游ゴシック" panose="020F0502020204030204"/>
                  <a:ea typeface="游ゴシック" panose="020B0400000000000000" pitchFamily="34" charset="-128"/>
                </a:endParaRPr>
              </a:p>
              <a:p>
                <a:pPr marL="304792" indent="-304792" defTabSz="1219170">
                  <a:spcBef>
                    <a:spcPts val="1333"/>
                  </a:spcBef>
                  <a:defRPr/>
                </a:pPr>
                <a:r>
                  <a:rPr lang="en-US" altLang="ja-JP" sz="3733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 </a:t>
                </a:r>
                <a:r>
                  <a:rPr lang="en-US" altLang="ja-JP" sz="37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游ゴシック" panose="020F0502020204030204"/>
                    <a:ea typeface="游ゴシック" panose="020B0400000000000000" pitchFamily="34" charset="-128"/>
                  </a:rPr>
                  <a:t>  </a:t>
                </a:r>
                <a:r>
                  <a:rPr lang="ja-JP" altLang="en-US" sz="3733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游ゴシック" panose="020F0502020204030204"/>
                    <a:ea typeface="游ゴシック" panose="020B0400000000000000" pitchFamily="34" charset="-128"/>
                  </a:rPr>
                  <a:t>実部</a:t>
                </a:r>
                <a:r>
                  <a:rPr lang="en-US" altLang="ja-JP" sz="37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游ゴシック" panose="020F0502020204030204"/>
                    <a:ea typeface="游ゴシック" panose="020B0400000000000000" pitchFamily="34" charset="-128"/>
                  </a:rPr>
                  <a:t> </a:t>
                </a:r>
                <a:r>
                  <a:rPr lang="en-US" altLang="ja-JP" sz="2133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real part</a:t>
                </a:r>
              </a:p>
              <a:p>
                <a:pPr marL="914377" lvl="1" indent="-304792" defTabSz="1219170">
                  <a:spcBef>
                    <a:spcPts val="667"/>
                  </a:spcBef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20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Re</m:t>
                    </m:r>
                    <m:r>
                      <a:rPr lang="en-US" altLang="ja-JP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ja-JP" sz="3200" dirty="0">
                  <a:solidFill>
                    <a:sysClr val="windowText" lastClr="000000"/>
                  </a:solidFill>
                  <a:latin typeface="游ゴシック" panose="020F0502020204030204"/>
                  <a:ea typeface="游ゴシック" panose="020B0400000000000000" pitchFamily="34" charset="-128"/>
                </a:endParaRPr>
              </a:p>
              <a:p>
                <a:pPr marL="304792" indent="-304792" defTabSz="1219170">
                  <a:spcBef>
                    <a:spcPts val="1333"/>
                  </a:spcBef>
                  <a:defRPr/>
                </a:pPr>
                <a:r>
                  <a:rPr lang="en-US" altLang="ja-JP" sz="3733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</a:t>
                </a:r>
                <a:r>
                  <a:rPr lang="en-US" altLang="ja-JP" sz="37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游ゴシック" panose="020F0502020204030204"/>
                    <a:ea typeface="游ゴシック" panose="020B0400000000000000" pitchFamily="34" charset="-128"/>
                  </a:rPr>
                  <a:t>  </a:t>
                </a:r>
                <a:r>
                  <a:rPr lang="ja-JP" altLang="en-US" sz="3733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游ゴシック" panose="020F0502020204030204"/>
                    <a:ea typeface="游ゴシック" panose="020B0400000000000000" pitchFamily="34" charset="-128"/>
                  </a:rPr>
                  <a:t>虚部</a:t>
                </a:r>
                <a:r>
                  <a:rPr lang="en-US" altLang="ja-JP" sz="3733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游ゴシック" panose="020F0502020204030204"/>
                    <a:ea typeface="游ゴシック" panose="020B0400000000000000" pitchFamily="34" charset="-128"/>
                  </a:rPr>
                  <a:t> </a:t>
                </a:r>
                <a:r>
                  <a:rPr lang="en-US" altLang="ja-JP" sz="2133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imaginary part</a:t>
                </a:r>
              </a:p>
              <a:p>
                <a:pPr marL="914377" lvl="1" indent="-304792" defTabSz="1219170">
                  <a:spcBef>
                    <a:spcPts val="667"/>
                  </a:spcBef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320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Im</m:t>
                    </m:r>
                    <m:r>
                      <a:rPr lang="en-US" altLang="ja-JP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32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altLang="ja-JP" sz="3200" dirty="0">
                  <a:solidFill>
                    <a:sysClr val="windowText" lastClr="000000"/>
                  </a:solidFill>
                  <a:latin typeface="游ゴシック" panose="020F0502020204030204"/>
                </a:endParaRPr>
              </a:p>
            </p:txBody>
          </p:sp>
        </mc:Choice>
        <mc:Fallback>
          <p:sp>
            <p:nvSpPr>
              <p:cNvPr id="6" name="コンテンツ プレースホルダー 2">
                <a:extLst>
                  <a:ext uri="{FF2B5EF4-FFF2-40B4-BE49-F238E27FC236}">
                    <a16:creationId xmlns:a16="http://schemas.microsoft.com/office/drawing/2014/main" id="{BBAC42F2-2CB1-454E-9B26-7CA9FB272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690726"/>
                <a:ext cx="10760103" cy="6269991"/>
              </a:xfrm>
              <a:prstGeom prst="rect">
                <a:avLst/>
              </a:prstGeom>
              <a:blipFill>
                <a:blip r:embed="rId2"/>
                <a:stretch>
                  <a:fillRect l="-1297" t="-24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47;p28">
            <a:extLst>
              <a:ext uri="{FF2B5EF4-FFF2-40B4-BE49-F238E27FC236}">
                <a16:creationId xmlns:a16="http://schemas.microsoft.com/office/drawing/2014/main" id="{B38B29E8-BD06-BB4E-B154-9911B43BB8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ja-JP" altLang="en-US" sz="2400"/>
              <a:t>複素数の基礎</a:t>
            </a:r>
            <a:endParaRPr lang="en-US" altLang="ja-JP" sz="2400" dirty="0"/>
          </a:p>
          <a:p>
            <a:pPr algn="l"/>
            <a:r>
              <a:rPr lang="ja-JP" altLang="en-US" sz="3733"/>
              <a:t>複素数・実部・虚部</a:t>
            </a:r>
            <a:endParaRPr lang="ja-JP" altLang="en-US" sz="3733" dirty="0"/>
          </a:p>
        </p:txBody>
      </p:sp>
    </p:spTree>
    <p:extLst>
      <p:ext uri="{BB962C8B-B14F-4D97-AF65-F5344CB8AC3E}">
        <p14:creationId xmlns:p14="http://schemas.microsoft.com/office/powerpoint/2010/main" val="4099806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ja" altLang="en-US" sz="2400" dirty="0"/>
              <a:t>複素数の基礎</a:t>
            </a:r>
            <a:endParaRPr sz="2400" dirty="0"/>
          </a:p>
          <a:p>
            <a:pPr>
              <a:spcBef>
                <a:spcPts val="0"/>
              </a:spcBef>
            </a:pPr>
            <a:r>
              <a:rPr lang="ja" dirty="0"/>
              <a:t>ガウス平面</a:t>
            </a:r>
            <a:r>
              <a:rPr lang="fr-CA" altLang="ja" dirty="0"/>
              <a:t> </a:t>
            </a:r>
            <a:r>
              <a:rPr lang="fr-CA" altLang="ja"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</a:t>
            </a:r>
            <a:r>
              <a:rPr lang="fr-CA" altLang="ja"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plane</a:t>
            </a:r>
            <a:endParaRPr sz="24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Google Shape;148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t" anchorCtr="0">
            <a:noAutofit/>
          </a:bodyPr>
          <a:lstStyle/>
          <a:p>
            <a:pPr marL="0" indent="0">
              <a:spcBef>
                <a:spcPts val="1067"/>
              </a:spcBef>
              <a:buNone/>
            </a:pPr>
            <a:r>
              <a:rPr lang="ja-JP" altLang="en-US"/>
              <a:t>横軸（</a:t>
            </a:r>
            <a:r>
              <a:rPr lang="en-US" altLang="ja-JP" dirty="0"/>
              <a:t>x</a:t>
            </a:r>
            <a:r>
              <a:rPr lang="ja-JP" altLang="en-US"/>
              <a:t>軸）：実軸</a:t>
            </a:r>
            <a:endParaRPr lang="en-US" altLang="ja-JP" dirty="0"/>
          </a:p>
          <a:p>
            <a:pPr marL="0" indent="0">
              <a:spcBef>
                <a:spcPts val="1067"/>
              </a:spcBef>
              <a:buNone/>
            </a:pPr>
            <a:r>
              <a:rPr lang="ja-JP" altLang="en-US"/>
              <a:t>縦軸（</a:t>
            </a:r>
            <a:r>
              <a:rPr lang="en-US" altLang="ja-JP" dirty="0"/>
              <a:t>y</a:t>
            </a:r>
            <a:r>
              <a:rPr lang="ja-JP" altLang="en-US"/>
              <a:t>軸）：虚軸</a:t>
            </a:r>
            <a:endParaRPr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8E5D792-EB26-1741-B4C8-69D286201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07869"/>
            <a:ext cx="3431053" cy="43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79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ja" altLang="en-US" sz="2400" dirty="0">
                <a:solidFill>
                  <a:srgbClr val="000000"/>
                </a:solidFill>
              </a:rPr>
              <a:t>複素数の基礎</a:t>
            </a:r>
            <a:br>
              <a:rPr lang="en-US" altLang="ja" dirty="0"/>
            </a:br>
            <a:r>
              <a:rPr lang="ja" dirty="0"/>
              <a:t>複素数の方程式</a:t>
            </a:r>
            <a:r>
              <a:rPr lang="en-US" altLang="ja-JP" sz="2133" i="1" dirty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number equation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Google Shape;154;p2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200"/>
              </a:xfrm>
              <a:prstGeom prst="rect">
                <a:avLst/>
              </a:prstGeom>
            </p:spPr>
            <p:txBody>
              <a:bodyPr spcFirstLastPara="1" vert="horz" wrap="square" lIns="91433" tIns="45700" rIns="91433" bIns="45700" rtlCol="0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" sz="3733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en-US" altLang="ja" sz="3733" dirty="0"/>
                  <a:t> </a:t>
                </a:r>
                <a:r>
                  <a:rPr lang="ja-JP" altLang="en-US" sz="3733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複素数の方程式</a:t>
                </a:r>
                <a:endParaRPr lang="en-US" altLang="ja-JP" sz="3733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ja" sz="320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sz="320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ja" sz="3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" sz="32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ja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ja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対</m:t>
                    </m:r>
                    <m:r>
                      <a:rPr lang="ja-JP" alt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して</m:t>
                    </m:r>
                    <m:r>
                      <a:rPr lang="en-US" altLang="ja" sz="3200" i="1">
                        <a:latin typeface="Cambria Math" panose="02040503050406030204" pitchFamily="18" charset="0"/>
                      </a:rPr>
                      <m:t>𝑎𝑧</m:t>
                    </m:r>
                    <m:acc>
                      <m:accPr>
                        <m:chr m:val="̅"/>
                        <m:ctrlPr>
                          <a:rPr lang="en-US" altLang="ja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" sz="3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ja" sz="3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" sz="3200" i="1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altLang="ja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" sz="3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ja" sz="32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ja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ja" sz="32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" sz="3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" sz="32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" sz="3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" sz="3200" dirty="0"/>
              </a:p>
              <a:p>
                <a:pPr marL="0" indent="0">
                  <a:buNone/>
                </a:pPr>
                <a:endParaRPr lang="en-US" altLang="ja" b="0" i="1" dirty="0">
                  <a:latin typeface="Cambria Math" panose="02040503050406030204" pitchFamily="18" charset="0"/>
                </a:endParaRPr>
              </a:p>
              <a:p>
                <a:pPr marL="685783" indent="-685783">
                  <a:buSzPct val="100000"/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ja" b="0" i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ja-JP" altLang="en-US" i="0">
                        <a:latin typeface="Cambria Math" panose="02040503050406030204" pitchFamily="18" charset="0"/>
                      </a:rPr>
                      <m:t>ならば</m:t>
                    </m:r>
                    <m:r>
                      <m:rPr>
                        <m:sty m:val="p"/>
                      </m:rPr>
                      <a:rPr lang="en-US" altLang="ja" sz="2667">
                        <a:latin typeface="Cambria Math" panose="02040503050406030204" pitchFamily="18" charset="0"/>
                      </a:rPr>
                      <m:t>b</m:t>
                    </m:r>
                    <m:acc>
                      <m:accPr>
                        <m:chr m:val="̅"/>
                        <m:ctrlPr>
                          <a:rPr lang="en-US" altLang="ja" sz="2667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" sz="2667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acc>
                    <m:r>
                      <a:rPr lang="en-US" altLang="ja" sz="2667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ja" sz="2667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" sz="2667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m:rPr>
                        <m:sty m:val="p"/>
                      </m:rPr>
                      <a:rPr lang="en-US" altLang="ja" sz="2667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ja" sz="2667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ja" sz="2667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ja" sz="2667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" altLang="en-US" dirty="0"/>
                  <a:t>：</a:t>
                </a:r>
                <a:r>
                  <a:rPr lang="ja-JP" altLang="en-US"/>
                  <a:t>直線</a:t>
                </a:r>
                <a:endParaRPr lang="en-US" altLang="ja-JP" dirty="0"/>
              </a:p>
              <a:p>
                <a:pPr marL="685783" indent="-685783">
                  <a:spcBef>
                    <a:spcPts val="1067"/>
                  </a:spcBef>
                  <a:buSzPct val="100000"/>
                  <a:buFont typeface="+mj-lt"/>
                  <a:buAutoNum type="romanLcPeriod"/>
                </a:pPr>
                <a:r>
                  <a:rPr lang="en-US" altLang="ja" dirty="0"/>
                  <a:t>a≠0</a:t>
                </a:r>
                <a:r>
                  <a:rPr lang="ja-JP" altLang="en-US"/>
                  <a:t>ならば</a:t>
                </a:r>
                <a:r>
                  <a:rPr lang="ja" altLang="en-US" dirty="0"/>
                  <a:t>：</a:t>
                </a:r>
                <a:r>
                  <a:rPr lang="ja-JP" altLang="en-US"/>
                  <a:t>円</a:t>
                </a:r>
                <a:endParaRPr dirty="0"/>
              </a:p>
            </p:txBody>
          </p:sp>
        </mc:Choice>
        <mc:Fallback>
          <p:sp>
            <p:nvSpPr>
              <p:cNvPr id="154" name="Google Shape;154;p2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200"/>
              </a:xfrm>
              <a:prstGeom prst="rect">
                <a:avLst/>
              </a:prstGeom>
              <a:blipFill>
                <a:blip r:embed="rId3"/>
                <a:stretch>
                  <a:fillRect l="-1809" t="-146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30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r>
              <a:rPr lang="ja" altLang="en-US" sz="2400" dirty="0">
                <a:solidFill>
                  <a:srgbClr val="000000"/>
                </a:solidFill>
              </a:rPr>
              <a:t>複素数の基礎</a:t>
            </a:r>
            <a:br>
              <a:rPr lang="en-US" altLang="ja" dirty="0"/>
            </a:br>
            <a:r>
              <a:rPr lang="ja" dirty="0"/>
              <a:t>複素数の方程式</a:t>
            </a:r>
            <a:r>
              <a:rPr lang="en-US" altLang="ja-JP" sz="2133" i="1" dirty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number equation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Google Shape;154;p2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200"/>
              </a:xfrm>
              <a:prstGeom prst="rect">
                <a:avLst/>
              </a:prstGeom>
            </p:spPr>
            <p:txBody>
              <a:bodyPr spcFirstLastPara="1" vert="horz" wrap="square" lIns="91433" tIns="45700" rIns="91433" bIns="45700" rtlCol="0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ja-JP" altLang="en-US" sz="2400"/>
                  <a:t>先に提示した直線の方程式を示す</a:t>
                </a:r>
                <a:endParaRPr lang="en-US" altLang="ja-JP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ja-JP" alt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sz="2400"/>
                  <a:t>を通る直線</a:t>
                </a:r>
                <a14:m>
                  <m:oMath xmlns:m="http://schemas.openxmlformats.org/officeDocument/2006/math">
                    <m:r>
                      <a:rPr lang="en-US" altLang="ja-JP" sz="2400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ja-JP" altLang="en-US" sz="2400" dirty="0"/>
                  <a:t>の</a:t>
                </a:r>
                <a:r>
                  <a:rPr lang="ja-JP" altLang="en-US" sz="2400"/>
                  <a:t>方程式を考える．</a:t>
                </a:r>
                <a:endParaRPr lang="en-US" altLang="ja-JP" sz="2400" dirty="0"/>
              </a:p>
              <a:p>
                <a:pPr marL="0" indent="0">
                  <a:buNone/>
                </a:pPr>
                <a:endParaRPr lang="en-US" altLang="ja-JP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sz="2400"/>
                  <a:t>が直線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ja-JP" altLang="en-US" sz="2400"/>
                  <a:t>上にある</a:t>
                </a:r>
                <a:endParaRPr lang="en-US" altLang="ja-JP" sz="2400" dirty="0"/>
              </a:p>
              <a:p>
                <a:pPr marL="0" indent="0">
                  <a:buNone/>
                </a:pPr>
                <a:r>
                  <a:rPr lang="en-US" altLang="ja-JP" sz="2400" dirty="0"/>
                  <a:t>	</a:t>
                </a:r>
                <a:r>
                  <a:rPr lang="ja-JP" altLang="en-US" sz="2400"/>
                  <a:t>⇔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a:rPr lang="ja-JP" alt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ja-JP" altLang="en-US" sz="2400" dirty="0"/>
                  <a:t>が直線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ja-JP" altLang="en-US" sz="2400"/>
                  <a:t>上にある</a:t>
                </a:r>
                <a:endParaRPr lang="en-US" altLang="ja-JP" sz="2400" dirty="0"/>
              </a:p>
              <a:p>
                <a:pPr marL="0" indent="0">
                  <a:buNone/>
                </a:pPr>
                <a:r>
                  <a:rPr lang="en-US" altLang="ja-JP" sz="2400" dirty="0"/>
                  <a:t>	</a:t>
                </a:r>
                <a:r>
                  <a:rPr lang="ja-JP" altLang="en-US" sz="2400"/>
                  <a:t>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ja-JP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400"/>
                  <a:t>⇔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ja-JP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num>
                      <m:den>
                        <m:acc>
                          <m:accPr>
                            <m:chr m:val="̅"/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den>
                    </m:f>
                  </m:oMath>
                </a14:m>
                <a:r>
                  <a:rPr lang="ja-JP" altLang="en-US" sz="2400"/>
                  <a:t> ⇔</a:t>
                </a:r>
                <a:r>
                  <a:rPr lang="en-US" altLang="ja-JP" sz="2400" dirty="0"/>
                  <a:t> (</a:t>
                </a:r>
                <a14:m>
                  <m:oMath xmlns:m="http://schemas.openxmlformats.org/officeDocument/2006/math">
                    <m:r>
                      <a:rPr lang="ja-JP" alt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ja-JP" sz="2400" dirty="0"/>
                  <a:t>)(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altLang="ja-JP" sz="2400" dirty="0"/>
                  <a:t>)=(</a:t>
                </a: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ja-JP" sz="2400" dirty="0"/>
                  <a:t>)(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altLang="ja-JP" sz="2400" dirty="0"/>
                  <a:t>)</a:t>
                </a:r>
              </a:p>
              <a:p>
                <a:pPr marL="0" indent="0">
                  <a:buNone/>
                </a:pPr>
                <a:r>
                  <a:rPr lang="en-US" altLang="ja-JP" sz="2400" dirty="0"/>
                  <a:t>	</a:t>
                </a:r>
                <a:r>
                  <a:rPr lang="ja-JP" altLang="en-US" sz="2400"/>
                  <a:t>⇔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ja-JP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altLang="ja-JP" sz="240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ja-JP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acc>
                      <m:accPr>
                        <m:chr m:val="̅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ja-JP" altLang="en-US" sz="2400" i="1"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̅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-JP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≔</m:t>
                    </m:r>
                    <m:r>
                      <a:rPr lang="ja-JP" alt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r>
                      <a:rPr lang="ja-JP" altLang="en-US" sz="2400" i="1"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̅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ja-JP" alt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ja-JP" altLang="en-US" sz="2400" dirty="0"/>
                  <a:t>と</a:t>
                </a:r>
                <a:r>
                  <a:rPr lang="ja-JP" altLang="en-US" sz="2400"/>
                  <a:t>置き換えると</a:t>
                </a:r>
                <a:endParaRPr lang="en-US" altLang="ja-JP" sz="2400" dirty="0"/>
              </a:p>
              <a:p>
                <a:pPr marL="0" indent="0">
                  <a:buNone/>
                </a:pPr>
                <a:r>
                  <a:rPr lang="en-US" altLang="ja-JP" sz="2400" dirty="0"/>
                  <a:t>	</a:t>
                </a:r>
                <a:r>
                  <a:rPr lang="ja-JP" altLang="en-US" sz="2400"/>
                  <a:t>⇔</a:t>
                </a:r>
                <a:r>
                  <a:rPr lang="en-US" altLang="ja-JP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sz="2400">
                        <a:latin typeface="Cambria Math" panose="02040503050406030204" pitchFamily="18" charset="0"/>
                      </a:rPr>
                      <m:t>b</m:t>
                    </m:r>
                    <m:acc>
                      <m:accPr>
                        <m:chr m:val="̅"/>
                        <m:ctrlPr>
                          <a:rPr lang="en-US" altLang="j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" sz="24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acc>
                    <m:r>
                      <a:rPr lang="en-US" altLang="ja" sz="24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j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" sz="240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m:rPr>
                        <m:sty m:val="p"/>
                      </m:rPr>
                      <a:rPr lang="en-US" altLang="ja" sz="240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ja" sz="24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ja" sz="240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ja" sz="24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-JP" sz="2400" dirty="0"/>
              </a:p>
              <a:p>
                <a:pPr marL="0" indent="0">
                  <a:buNone/>
                </a:pPr>
                <a:endParaRPr sz="2400" dirty="0"/>
              </a:p>
            </p:txBody>
          </p:sp>
        </mc:Choice>
        <mc:Fallback>
          <p:sp>
            <p:nvSpPr>
              <p:cNvPr id="154" name="Google Shape;154;p2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200"/>
              </a:xfrm>
              <a:prstGeom prst="rect">
                <a:avLst/>
              </a:prstGeom>
              <a:blipFill>
                <a:blip r:embed="rId3"/>
                <a:stretch>
                  <a:fillRect l="-844" b="-526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110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ja" altLang="en-US" sz="2400" dirty="0"/>
              <a:t>複素数の基礎</a:t>
            </a:r>
            <a:endParaRPr dirty="0"/>
          </a:p>
          <a:p>
            <a:pPr>
              <a:spcBef>
                <a:spcPts val="0"/>
              </a:spcBef>
            </a:pPr>
            <a:r>
              <a:rPr lang="ja" dirty="0"/>
              <a:t>一次変換1~和：平行移動~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Google Shape;160;p3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200"/>
              </a:xfrm>
              <a:prstGeom prst="rect">
                <a:avLst/>
              </a:prstGeom>
            </p:spPr>
            <p:txBody>
              <a:bodyPr spcFirstLastPara="1" vert="horz" wrap="square" lIns="91433" tIns="45700" rIns="91433" bIns="45700" rtlCol="0" anchor="t" anchorCtr="0">
                <a:noAutofit/>
              </a:bodyPr>
              <a:lstStyle/>
              <a:p>
                <a:pPr marL="0" indent="0">
                  <a:spcBef>
                    <a:spcPts val="1067"/>
                  </a:spcBef>
                  <a:buNone/>
                </a:pPr>
                <a:r>
                  <a:rPr lang="ja-JP" altLang="en-US" sz="2400" dirty="0"/>
                  <a:t>複素数に複素数を</a:t>
                </a:r>
                <a:r>
                  <a:rPr lang="ja-JP" altLang="en-US" sz="2400"/>
                  <a:t>加える</a:t>
                </a:r>
                <a:r>
                  <a:rPr lang="ja-JP" altLang="en-US" sz="2400" dirty="0"/>
                  <a:t>と</a:t>
                </a:r>
                <a:r>
                  <a:rPr lang="ja-JP" altLang="en-US" sz="2400"/>
                  <a:t>並行移動する．</a:t>
                </a:r>
                <a:endParaRPr lang="ja-JP" altLang="en-US" sz="2400" dirty="0"/>
              </a:p>
              <a:p>
                <a:pPr marL="0" indent="0">
                  <a:buNone/>
                </a:pPr>
                <a:r>
                  <a:rPr lang="en-US" altLang="ja" sz="24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def </a:t>
                </a:r>
                <a:r>
                  <a:rPr lang="ja-JP" altLang="en-US" sz="24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和：平行移動</a:t>
                </a:r>
                <a:endParaRPr lang="en-US" altLang="ja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" sz="2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𝑖𝑦</m:t>
                    </m:r>
                    <m:d>
                      <m:dPr>
                        <m:ctrlP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l-GR" sz="2400" dirty="0"/>
              </a:p>
              <a:p>
                <a:pPr marL="0" indent="0">
                  <a:spcBef>
                    <a:spcPts val="1067"/>
                  </a:spcBef>
                  <a:buNone/>
                </a:pPr>
                <a:endParaRPr sz="2400" dirty="0"/>
              </a:p>
            </p:txBody>
          </p:sp>
        </mc:Choice>
        <mc:Fallback>
          <p:sp>
            <p:nvSpPr>
              <p:cNvPr id="160" name="Google Shape;160;p3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25625"/>
                <a:ext cx="10515600" cy="4351200"/>
              </a:xfrm>
              <a:prstGeom prst="rect">
                <a:avLst/>
              </a:prstGeom>
              <a:blipFill>
                <a:blip r:embed="rId3"/>
                <a:stretch>
                  <a:fillRect l="-8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9FBF084C-4D07-7F45-887A-B3579D8FA531}"/>
              </a:ext>
            </a:extLst>
          </p:cNvPr>
          <p:cNvCxnSpPr>
            <a:cxnSpLocks/>
          </p:cNvCxnSpPr>
          <p:nvPr/>
        </p:nvCxnSpPr>
        <p:spPr>
          <a:xfrm>
            <a:off x="4124079" y="6377368"/>
            <a:ext cx="35409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E707E57-D19D-8C48-A9F5-48D8C83000F9}"/>
              </a:ext>
            </a:extLst>
          </p:cNvPr>
          <p:cNvCxnSpPr>
            <a:cxnSpLocks/>
          </p:cNvCxnSpPr>
          <p:nvPr/>
        </p:nvCxnSpPr>
        <p:spPr>
          <a:xfrm flipV="1">
            <a:off x="4601156" y="3440685"/>
            <a:ext cx="0" cy="3413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/楕円 12">
            <a:extLst>
              <a:ext uri="{FF2B5EF4-FFF2-40B4-BE49-F238E27FC236}">
                <a16:creationId xmlns:a16="http://schemas.microsoft.com/office/drawing/2014/main" id="{A545961A-47F7-E24C-B72F-0462DB0C73AD}"/>
              </a:ext>
            </a:extLst>
          </p:cNvPr>
          <p:cNvSpPr/>
          <p:nvPr/>
        </p:nvSpPr>
        <p:spPr>
          <a:xfrm flipV="1">
            <a:off x="5861323" y="4703445"/>
            <a:ext cx="83376" cy="83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40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70E1922-8E55-3D4F-B65A-93BB41588BAC}"/>
              </a:ext>
            </a:extLst>
          </p:cNvPr>
          <p:cNvCxnSpPr>
            <a:stCxn id="13" idx="0"/>
          </p:cNvCxnSpPr>
          <p:nvPr/>
        </p:nvCxnSpPr>
        <p:spPr>
          <a:xfrm flipH="1">
            <a:off x="5894568" y="4786822"/>
            <a:ext cx="8443" cy="1601151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2215E23D-1E0E-0D43-B112-028CF84A24EC}"/>
              </a:ext>
            </a:extLst>
          </p:cNvPr>
          <p:cNvCxnSpPr>
            <a:stCxn id="13" idx="2"/>
          </p:cNvCxnSpPr>
          <p:nvPr/>
        </p:nvCxnSpPr>
        <p:spPr>
          <a:xfrm flipH="1">
            <a:off x="4601157" y="4745133"/>
            <a:ext cx="1260167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D00ABDF-26D4-A34A-80C4-B1BACDEF3099}"/>
              </a:ext>
            </a:extLst>
          </p:cNvPr>
          <p:cNvSpPr txBox="1"/>
          <p:nvPr/>
        </p:nvSpPr>
        <p:spPr>
          <a:xfrm>
            <a:off x="5521508" y="4392897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z</a:t>
            </a:r>
            <a:endParaRPr lang="ja-JP" altLang="en-US" sz="2400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A6AC2B89-A217-1245-B52F-3E8B5A3A27F8}"/>
              </a:ext>
            </a:extLst>
          </p:cNvPr>
          <p:cNvSpPr/>
          <p:nvPr/>
        </p:nvSpPr>
        <p:spPr>
          <a:xfrm flipV="1">
            <a:off x="6794665" y="3770747"/>
            <a:ext cx="83376" cy="83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400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2E5D2A23-A625-6A42-A019-DE71B30F8D9A}"/>
              </a:ext>
            </a:extLst>
          </p:cNvPr>
          <p:cNvCxnSpPr>
            <a:cxnSpLocks/>
          </p:cNvCxnSpPr>
          <p:nvPr/>
        </p:nvCxnSpPr>
        <p:spPr>
          <a:xfrm>
            <a:off x="6839797" y="3856923"/>
            <a:ext cx="0" cy="2509843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CBB1E53C-A8BE-FE4A-9F06-C88B9AE049E7}"/>
              </a:ext>
            </a:extLst>
          </p:cNvPr>
          <p:cNvCxnSpPr>
            <a:cxnSpLocks/>
          </p:cNvCxnSpPr>
          <p:nvPr/>
        </p:nvCxnSpPr>
        <p:spPr>
          <a:xfrm flipH="1">
            <a:off x="4601156" y="3815235"/>
            <a:ext cx="2203843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99CDB15-0106-1F42-B40C-5B905B6634BF}"/>
              </a:ext>
            </a:extLst>
          </p:cNvPr>
          <p:cNvSpPr txBox="1"/>
          <p:nvPr/>
        </p:nvSpPr>
        <p:spPr>
          <a:xfrm>
            <a:off x="6343441" y="3378901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z+α</a:t>
            </a:r>
            <a:endParaRPr lang="ja-JP" altLang="en-US" sz="240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561CB81-2D7D-8E45-ABCD-2809458D4881}"/>
              </a:ext>
            </a:extLst>
          </p:cNvPr>
          <p:cNvSpPr txBox="1"/>
          <p:nvPr/>
        </p:nvSpPr>
        <p:spPr>
          <a:xfrm>
            <a:off x="4269321" y="6325436"/>
            <a:ext cx="410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O</a:t>
            </a:r>
            <a:endParaRPr lang="ja-JP" altLang="en-US" sz="240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D0C47A6-20E1-9B40-A58F-BBBDE942C920}"/>
              </a:ext>
            </a:extLst>
          </p:cNvPr>
          <p:cNvSpPr txBox="1"/>
          <p:nvPr/>
        </p:nvSpPr>
        <p:spPr>
          <a:xfrm>
            <a:off x="5720055" y="6272446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x</a:t>
            </a:r>
            <a:endParaRPr lang="ja-JP" altLang="en-US" sz="240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7BA6489-03E0-8B46-8D9D-CF53749C7CF9}"/>
              </a:ext>
            </a:extLst>
          </p:cNvPr>
          <p:cNvSpPr txBox="1"/>
          <p:nvPr/>
        </p:nvSpPr>
        <p:spPr>
          <a:xfrm>
            <a:off x="6537175" y="6276040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err="1"/>
              <a:t>x+a</a:t>
            </a:r>
            <a:endParaRPr lang="ja-JP" altLang="en-US" sz="240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A810016-AAC6-7E40-8C95-F6ECFB25D6E7}"/>
              </a:ext>
            </a:extLst>
          </p:cNvPr>
          <p:cNvSpPr txBox="1"/>
          <p:nvPr/>
        </p:nvSpPr>
        <p:spPr>
          <a:xfrm>
            <a:off x="4236307" y="4498261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err="1"/>
              <a:t>iy</a:t>
            </a:r>
            <a:endParaRPr lang="ja-JP" altLang="en-US" sz="240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F1E2B739-88AD-6E4A-B252-9B4422C74EFF}"/>
              </a:ext>
            </a:extLst>
          </p:cNvPr>
          <p:cNvSpPr txBox="1"/>
          <p:nvPr/>
        </p:nvSpPr>
        <p:spPr>
          <a:xfrm>
            <a:off x="3852542" y="3565562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err="1"/>
              <a:t>i</a:t>
            </a:r>
            <a:r>
              <a:rPr lang="en-US" altLang="ja-JP" sz="2400" dirty="0"/>
              <a:t>(</a:t>
            </a:r>
            <a:r>
              <a:rPr lang="en-US" altLang="ja-JP" sz="2400" dirty="0" err="1"/>
              <a:t>y+b</a:t>
            </a:r>
            <a:r>
              <a:rPr lang="en-US" altLang="ja-JP" sz="2400" dirty="0"/>
              <a:t>)</a:t>
            </a:r>
            <a:endParaRPr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654270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1791</Words>
  <Application>Microsoft Macintosh PowerPoint</Application>
  <PresentationFormat>ワイド画面</PresentationFormat>
  <Paragraphs>245</Paragraphs>
  <Slides>32</Slides>
  <Notes>29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32</vt:i4>
      </vt:variant>
    </vt:vector>
  </HeadingPairs>
  <TitlesOfParts>
    <vt:vector size="38" baseType="lpstr">
      <vt:lpstr>游ゴシック</vt:lpstr>
      <vt:lpstr>游ゴシック Light</vt:lpstr>
      <vt:lpstr>Arial</vt:lpstr>
      <vt:lpstr>Cambria Math</vt:lpstr>
      <vt:lpstr>Times New Roman</vt:lpstr>
      <vt:lpstr>Office テーマ</vt:lpstr>
      <vt:lpstr>双曲幾何の発祥〜ユークリッド幾何学が自明かどうか〜</vt:lpstr>
      <vt:lpstr>今日の流れ</vt:lpstr>
      <vt:lpstr>PowerPoint プレゼンテーション</vt:lpstr>
      <vt:lpstr>PowerPoint プレゼンテーション</vt:lpstr>
      <vt:lpstr>PowerPoint プレゼンテーション</vt:lpstr>
      <vt:lpstr>複素数の基礎 ガウス平面 Gaussian plane</vt:lpstr>
      <vt:lpstr>複素数の基礎 複素数の方程式Complex number equation</vt:lpstr>
      <vt:lpstr>複素数の基礎 複素数の方程式Complex number equation</vt:lpstr>
      <vt:lpstr>複素数の基礎 一次変換1~和：平行移動~</vt:lpstr>
      <vt:lpstr>複素数の基礎 一次変換2~積：回転・拡大~</vt:lpstr>
      <vt:lpstr>複素数の基礎 一次変換3~逆数：反転~</vt:lpstr>
      <vt:lpstr>複素数の基礎 一次変換3~反転・鏡面変換~</vt:lpstr>
      <vt:lpstr>複素数の基礎 一次分数変換1~式・合成~ fractional linear transformation : FLT</vt:lpstr>
      <vt:lpstr>複素数の基礎 一次分数変換2~計算してみる~</vt:lpstr>
      <vt:lpstr>複素数の基礎 一次分数変換3~PSL(２;C)の合成~</vt:lpstr>
      <vt:lpstr>複素数の基礎 一次分数変換4~PSL(２;C)の合成~</vt:lpstr>
      <vt:lpstr>複素数の基礎 一次分数変換5~PSL(２;C)の合成~</vt:lpstr>
      <vt:lpstr>複素数の基礎 一次分数変換5~PSL(２;C)の合成~</vt:lpstr>
      <vt:lpstr>複素数の基礎 次の目標</vt:lpstr>
      <vt:lpstr>複素数の基礎 拡張複素数C_∞extended complex</vt:lpstr>
      <vt:lpstr>複素数の基礎 拡張複素数C_∞での一次分数変換</vt:lpstr>
      <vt:lpstr>複素数の基礎 分子・分母が両方０の場合</vt:lpstr>
      <vt:lpstr>複素数の基礎 分子・分母が両方０の場合</vt:lpstr>
      <vt:lpstr>PowerPoint プレゼンテーション</vt:lpstr>
      <vt:lpstr>リーマン球面 小円 small circle・大円 orthodrome, Riemann circle</vt:lpstr>
      <vt:lpstr>リーマン球面 小円・大円</vt:lpstr>
      <vt:lpstr>リーマン球面 北極点 North Pole</vt:lpstr>
      <vt:lpstr>リーマン球面 立体投影Π_v0 stereographic projection </vt:lpstr>
      <vt:lpstr>リーマン球面 写像 Π_v0の全単射性を示す手順</vt:lpstr>
      <vt:lpstr>リーマン球面 写像Π</vt:lpstr>
      <vt:lpstr>リーマン球面 球面から球面への写像Φ ̃</vt:lpstr>
      <vt:lpstr>リーマン球面 写像Φ ̃の連続性continuous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双曲幾何の発祥〜ユークリッド幾何学が自明かどうか〜</dc:title>
  <dc:creator>高原 照太郎</dc:creator>
  <cp:lastModifiedBy>高原 照太郎</cp:lastModifiedBy>
  <cp:revision>1</cp:revision>
  <dcterms:created xsi:type="dcterms:W3CDTF">2019-09-14T20:44:08Z</dcterms:created>
  <dcterms:modified xsi:type="dcterms:W3CDTF">2019-09-14T20:45:04Z</dcterms:modified>
</cp:coreProperties>
</file>